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9" r:id="rId2"/>
    <p:sldId id="277" r:id="rId3"/>
    <p:sldId id="270" r:id="rId4"/>
    <p:sldId id="260" r:id="rId5"/>
    <p:sldId id="276" r:id="rId6"/>
    <p:sldId id="280" r:id="rId7"/>
    <p:sldId id="262" r:id="rId8"/>
    <p:sldId id="261" r:id="rId9"/>
    <p:sldId id="278" r:id="rId10"/>
    <p:sldId id="257" r:id="rId11"/>
    <p:sldId id="264" r:id="rId12"/>
    <p:sldId id="265" r:id="rId13"/>
    <p:sldId id="266" r:id="rId14"/>
    <p:sldId id="268" r:id="rId15"/>
    <p:sldId id="273" r:id="rId16"/>
    <p:sldId id="274" r:id="rId17"/>
    <p:sldId id="275" r:id="rId18"/>
    <p:sldId id="272"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B9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2526A4-7B01-444B-AD8D-3307EFD5C95C}" type="doc">
      <dgm:prSet loTypeId="urn:microsoft.com/office/officeart/2009/3/layout/StepUpProcess" loCatId="process" qsTypeId="urn:microsoft.com/office/officeart/2005/8/quickstyle/simple1" qsCatId="simple" csTypeId="urn:microsoft.com/office/officeart/2005/8/colors/colorful1" csCatId="colorful" phldr="1"/>
      <dgm:spPr/>
      <dgm:t>
        <a:bodyPr/>
        <a:lstStyle/>
        <a:p>
          <a:endParaRPr lang="en-US"/>
        </a:p>
      </dgm:t>
    </dgm:pt>
    <dgm:pt modelId="{2BF6F3E2-3756-4263-83FC-C0C9A6BA466D}">
      <dgm:prSet phldrT="[Text]" custT="1"/>
      <dgm:spPr/>
      <dgm:t>
        <a:bodyPr/>
        <a:lstStyle/>
        <a:p>
          <a:pPr algn="ctr" rtl="1"/>
          <a:r>
            <a:rPr lang="fa-IR" sz="1600" dirty="0" smtClean="0">
              <a:cs typeface="B Titr" panose="00000700000000000000" pitchFamily="2" charset="-78"/>
            </a:rPr>
            <a:t>شناخت صحیح مسئله</a:t>
          </a:r>
        </a:p>
        <a:p>
          <a:pPr algn="ctr" rtl="1"/>
          <a:r>
            <a:rPr lang="fa-IR" sz="1600" dirty="0" smtClean="0">
              <a:cs typeface="B Titr" panose="00000700000000000000" pitchFamily="2" charset="-78"/>
            </a:rPr>
            <a:t>(فهم عوامل مرتبط و روندهای حاکم، سناریوپردازی، ...)</a:t>
          </a:r>
          <a:endParaRPr lang="en-US" sz="1600" dirty="0">
            <a:cs typeface="B Titr" panose="00000700000000000000" pitchFamily="2" charset="-78"/>
          </a:endParaRPr>
        </a:p>
      </dgm:t>
    </dgm:pt>
    <dgm:pt modelId="{E90E7700-5CEB-4ED9-B8B3-3C78762A4D32}" type="parTrans" cxnId="{A2AB696D-0B3F-45DF-9B9C-F749A5B8E8C0}">
      <dgm:prSet/>
      <dgm:spPr/>
      <dgm:t>
        <a:bodyPr/>
        <a:lstStyle/>
        <a:p>
          <a:endParaRPr lang="en-US"/>
        </a:p>
      </dgm:t>
    </dgm:pt>
    <dgm:pt modelId="{36387C54-828F-4652-A8BD-3527FD75A61B}" type="sibTrans" cxnId="{A2AB696D-0B3F-45DF-9B9C-F749A5B8E8C0}">
      <dgm:prSet/>
      <dgm:spPr/>
      <dgm:t>
        <a:bodyPr/>
        <a:lstStyle/>
        <a:p>
          <a:endParaRPr lang="en-US"/>
        </a:p>
      </dgm:t>
    </dgm:pt>
    <dgm:pt modelId="{BB08C692-4D81-4A37-B19F-881B35661A70}">
      <dgm:prSet phldrT="[Text]" custT="1"/>
      <dgm:spPr/>
      <dgm:t>
        <a:bodyPr/>
        <a:lstStyle/>
        <a:p>
          <a:pPr algn="ctr" rtl="1"/>
          <a:r>
            <a:rPr lang="fa-IR" sz="1600" dirty="0" smtClean="0">
              <a:cs typeface="B Titr" panose="00000700000000000000" pitchFamily="2" charset="-78"/>
            </a:rPr>
            <a:t>تعیین تصویر مطلوب از آینده (مقایسه میان تصویر محتمل و مطلوب)</a:t>
          </a:r>
          <a:endParaRPr lang="en-US" sz="1600" dirty="0">
            <a:cs typeface="B Titr" panose="00000700000000000000" pitchFamily="2" charset="-78"/>
          </a:endParaRPr>
        </a:p>
      </dgm:t>
    </dgm:pt>
    <dgm:pt modelId="{5D48BB20-4A07-4657-94D9-A57253EC7254}" type="parTrans" cxnId="{D613FC59-3BE8-4A57-8B84-545340C313EB}">
      <dgm:prSet/>
      <dgm:spPr/>
      <dgm:t>
        <a:bodyPr/>
        <a:lstStyle/>
        <a:p>
          <a:endParaRPr lang="en-US"/>
        </a:p>
      </dgm:t>
    </dgm:pt>
    <dgm:pt modelId="{2E4F6E96-3EFF-498D-809E-850691DD428C}" type="sibTrans" cxnId="{D613FC59-3BE8-4A57-8B84-545340C313EB}">
      <dgm:prSet/>
      <dgm:spPr/>
      <dgm:t>
        <a:bodyPr/>
        <a:lstStyle/>
        <a:p>
          <a:endParaRPr lang="en-US"/>
        </a:p>
      </dgm:t>
    </dgm:pt>
    <dgm:pt modelId="{B09B4D55-F8BF-4F44-8308-266DD0438B56}">
      <dgm:prSet phldrT="[Text]" custT="1"/>
      <dgm:spPr/>
      <dgm:t>
        <a:bodyPr/>
        <a:lstStyle/>
        <a:p>
          <a:pPr algn="ctr" rtl="1"/>
          <a:r>
            <a:rPr lang="fa-IR" sz="1600" dirty="0" smtClean="0">
              <a:cs typeface="B Titr" panose="00000700000000000000" pitchFamily="2" charset="-78"/>
            </a:rPr>
            <a:t>تصمیم گیری جهت تحقق تصویر مطلوب (تصمیم گیری، مدیریت، بکارگیری ابزارها و تولید تکنولوژی و ...)</a:t>
          </a:r>
          <a:endParaRPr lang="en-US" sz="1600" dirty="0">
            <a:cs typeface="B Titr" panose="00000700000000000000" pitchFamily="2" charset="-78"/>
          </a:endParaRPr>
        </a:p>
      </dgm:t>
    </dgm:pt>
    <dgm:pt modelId="{AEA6AB53-0716-4719-A849-39E153F4AF05}" type="parTrans" cxnId="{AA3251AC-AFB8-4E14-A077-DE1E8F9AE0BD}">
      <dgm:prSet/>
      <dgm:spPr/>
      <dgm:t>
        <a:bodyPr/>
        <a:lstStyle/>
        <a:p>
          <a:endParaRPr lang="en-US"/>
        </a:p>
      </dgm:t>
    </dgm:pt>
    <dgm:pt modelId="{F3C38C63-45B2-4608-894E-BCB7DA76F15C}" type="sibTrans" cxnId="{AA3251AC-AFB8-4E14-A077-DE1E8F9AE0BD}">
      <dgm:prSet/>
      <dgm:spPr/>
      <dgm:t>
        <a:bodyPr/>
        <a:lstStyle/>
        <a:p>
          <a:endParaRPr lang="en-US"/>
        </a:p>
      </dgm:t>
    </dgm:pt>
    <dgm:pt modelId="{535D3803-6E2B-41BF-B7AD-97E6CBBC6258}" type="pres">
      <dgm:prSet presAssocID="{522526A4-7B01-444B-AD8D-3307EFD5C95C}" presName="rootnode" presStyleCnt="0">
        <dgm:presLayoutVars>
          <dgm:chMax/>
          <dgm:chPref/>
          <dgm:dir/>
          <dgm:animLvl val="lvl"/>
        </dgm:presLayoutVars>
      </dgm:prSet>
      <dgm:spPr/>
      <dgm:t>
        <a:bodyPr/>
        <a:lstStyle/>
        <a:p>
          <a:endParaRPr lang="en-US"/>
        </a:p>
      </dgm:t>
    </dgm:pt>
    <dgm:pt modelId="{7F4DD51C-45F4-46F9-ABC5-B37CFE4A889F}" type="pres">
      <dgm:prSet presAssocID="{2BF6F3E2-3756-4263-83FC-C0C9A6BA466D}" presName="composite" presStyleCnt="0"/>
      <dgm:spPr/>
    </dgm:pt>
    <dgm:pt modelId="{4F996FD2-A065-4788-B7E4-FA23CAD075F1}" type="pres">
      <dgm:prSet presAssocID="{2BF6F3E2-3756-4263-83FC-C0C9A6BA466D}" presName="LShape" presStyleLbl="alignNode1" presStyleIdx="0" presStyleCnt="5"/>
      <dgm:spPr/>
    </dgm:pt>
    <dgm:pt modelId="{C18AEBB3-F6B2-4FC6-AB85-DF0F335934F5}" type="pres">
      <dgm:prSet presAssocID="{2BF6F3E2-3756-4263-83FC-C0C9A6BA466D}" presName="ParentText" presStyleLbl="revTx" presStyleIdx="0" presStyleCnt="3">
        <dgm:presLayoutVars>
          <dgm:chMax val="0"/>
          <dgm:chPref val="0"/>
          <dgm:bulletEnabled val="1"/>
        </dgm:presLayoutVars>
      </dgm:prSet>
      <dgm:spPr/>
      <dgm:t>
        <a:bodyPr/>
        <a:lstStyle/>
        <a:p>
          <a:endParaRPr lang="en-US"/>
        </a:p>
      </dgm:t>
    </dgm:pt>
    <dgm:pt modelId="{8E71E82B-25C8-41DA-8112-950D68B36543}" type="pres">
      <dgm:prSet presAssocID="{2BF6F3E2-3756-4263-83FC-C0C9A6BA466D}" presName="Triangle" presStyleLbl="alignNode1" presStyleIdx="1" presStyleCnt="5"/>
      <dgm:spPr/>
    </dgm:pt>
    <dgm:pt modelId="{6B120F84-FBA4-44DA-8EBD-2927421C6626}" type="pres">
      <dgm:prSet presAssocID="{36387C54-828F-4652-A8BD-3527FD75A61B}" presName="sibTrans" presStyleCnt="0"/>
      <dgm:spPr/>
    </dgm:pt>
    <dgm:pt modelId="{428062E7-61CE-414D-9D8E-290045AEF7D0}" type="pres">
      <dgm:prSet presAssocID="{36387C54-828F-4652-A8BD-3527FD75A61B}" presName="space" presStyleCnt="0"/>
      <dgm:spPr/>
    </dgm:pt>
    <dgm:pt modelId="{6960BB7B-AFDF-4BF4-A601-F2DCE45D1D01}" type="pres">
      <dgm:prSet presAssocID="{BB08C692-4D81-4A37-B19F-881B35661A70}" presName="composite" presStyleCnt="0"/>
      <dgm:spPr/>
    </dgm:pt>
    <dgm:pt modelId="{18D9DF0E-AB29-4523-A17F-2D6A3D836DAD}" type="pres">
      <dgm:prSet presAssocID="{BB08C692-4D81-4A37-B19F-881B35661A70}" presName="LShape" presStyleLbl="alignNode1" presStyleIdx="2" presStyleCnt="5"/>
      <dgm:spPr/>
    </dgm:pt>
    <dgm:pt modelId="{6FA05494-76E5-4F04-8214-65E8D4C9D499}" type="pres">
      <dgm:prSet presAssocID="{BB08C692-4D81-4A37-B19F-881B35661A70}" presName="ParentText" presStyleLbl="revTx" presStyleIdx="1" presStyleCnt="3">
        <dgm:presLayoutVars>
          <dgm:chMax val="0"/>
          <dgm:chPref val="0"/>
          <dgm:bulletEnabled val="1"/>
        </dgm:presLayoutVars>
      </dgm:prSet>
      <dgm:spPr/>
      <dgm:t>
        <a:bodyPr/>
        <a:lstStyle/>
        <a:p>
          <a:endParaRPr lang="en-US"/>
        </a:p>
      </dgm:t>
    </dgm:pt>
    <dgm:pt modelId="{BCE8D251-996E-45A2-B174-9FE53F8679C3}" type="pres">
      <dgm:prSet presAssocID="{BB08C692-4D81-4A37-B19F-881B35661A70}" presName="Triangle" presStyleLbl="alignNode1" presStyleIdx="3" presStyleCnt="5"/>
      <dgm:spPr/>
    </dgm:pt>
    <dgm:pt modelId="{E86BDA17-C49D-44F9-A00D-9B8EA5EF7E86}" type="pres">
      <dgm:prSet presAssocID="{2E4F6E96-3EFF-498D-809E-850691DD428C}" presName="sibTrans" presStyleCnt="0"/>
      <dgm:spPr/>
    </dgm:pt>
    <dgm:pt modelId="{BB78E635-45D8-47C7-96B3-4C2E88254499}" type="pres">
      <dgm:prSet presAssocID="{2E4F6E96-3EFF-498D-809E-850691DD428C}" presName="space" presStyleCnt="0"/>
      <dgm:spPr/>
    </dgm:pt>
    <dgm:pt modelId="{821CDA04-D62B-4A1A-80FE-167AEA12B9AD}" type="pres">
      <dgm:prSet presAssocID="{B09B4D55-F8BF-4F44-8308-266DD0438B56}" presName="composite" presStyleCnt="0"/>
      <dgm:spPr/>
    </dgm:pt>
    <dgm:pt modelId="{1DFBEF9D-4536-4353-9EA3-CEC26D5FDA62}" type="pres">
      <dgm:prSet presAssocID="{B09B4D55-F8BF-4F44-8308-266DD0438B56}" presName="LShape" presStyleLbl="alignNode1" presStyleIdx="4" presStyleCnt="5"/>
      <dgm:spPr/>
    </dgm:pt>
    <dgm:pt modelId="{90FE5AFA-7B65-494F-8DB8-A9DB0F7C08E5}" type="pres">
      <dgm:prSet presAssocID="{B09B4D55-F8BF-4F44-8308-266DD0438B56}" presName="ParentText" presStyleLbl="revTx" presStyleIdx="2" presStyleCnt="3">
        <dgm:presLayoutVars>
          <dgm:chMax val="0"/>
          <dgm:chPref val="0"/>
          <dgm:bulletEnabled val="1"/>
        </dgm:presLayoutVars>
      </dgm:prSet>
      <dgm:spPr/>
      <dgm:t>
        <a:bodyPr/>
        <a:lstStyle/>
        <a:p>
          <a:endParaRPr lang="en-US"/>
        </a:p>
      </dgm:t>
    </dgm:pt>
  </dgm:ptLst>
  <dgm:cxnLst>
    <dgm:cxn modelId="{6C1B61DB-F7C9-4832-8F43-A5EB0E656065}" type="presOf" srcId="{522526A4-7B01-444B-AD8D-3307EFD5C95C}" destId="{535D3803-6E2B-41BF-B7AD-97E6CBBC6258}" srcOrd="0" destOrd="0" presId="urn:microsoft.com/office/officeart/2009/3/layout/StepUpProcess"/>
    <dgm:cxn modelId="{ED3CF72D-5A50-4462-B7EF-B9656CA607B0}" type="presOf" srcId="{BB08C692-4D81-4A37-B19F-881B35661A70}" destId="{6FA05494-76E5-4F04-8214-65E8D4C9D499}" srcOrd="0" destOrd="0" presId="urn:microsoft.com/office/officeart/2009/3/layout/StepUpProcess"/>
    <dgm:cxn modelId="{AA3251AC-AFB8-4E14-A077-DE1E8F9AE0BD}" srcId="{522526A4-7B01-444B-AD8D-3307EFD5C95C}" destId="{B09B4D55-F8BF-4F44-8308-266DD0438B56}" srcOrd="2" destOrd="0" parTransId="{AEA6AB53-0716-4719-A849-39E153F4AF05}" sibTransId="{F3C38C63-45B2-4608-894E-BCB7DA76F15C}"/>
    <dgm:cxn modelId="{D613FC59-3BE8-4A57-8B84-545340C313EB}" srcId="{522526A4-7B01-444B-AD8D-3307EFD5C95C}" destId="{BB08C692-4D81-4A37-B19F-881B35661A70}" srcOrd="1" destOrd="0" parTransId="{5D48BB20-4A07-4657-94D9-A57253EC7254}" sibTransId="{2E4F6E96-3EFF-498D-809E-850691DD428C}"/>
    <dgm:cxn modelId="{89E28E3D-6416-4331-809A-EA77423D6666}" type="presOf" srcId="{2BF6F3E2-3756-4263-83FC-C0C9A6BA466D}" destId="{C18AEBB3-F6B2-4FC6-AB85-DF0F335934F5}" srcOrd="0" destOrd="0" presId="urn:microsoft.com/office/officeart/2009/3/layout/StepUpProcess"/>
    <dgm:cxn modelId="{A2AB696D-0B3F-45DF-9B9C-F749A5B8E8C0}" srcId="{522526A4-7B01-444B-AD8D-3307EFD5C95C}" destId="{2BF6F3E2-3756-4263-83FC-C0C9A6BA466D}" srcOrd="0" destOrd="0" parTransId="{E90E7700-5CEB-4ED9-B8B3-3C78762A4D32}" sibTransId="{36387C54-828F-4652-A8BD-3527FD75A61B}"/>
    <dgm:cxn modelId="{ABF5C41F-891A-4B09-B480-0BDF82CE54A5}" type="presOf" srcId="{B09B4D55-F8BF-4F44-8308-266DD0438B56}" destId="{90FE5AFA-7B65-494F-8DB8-A9DB0F7C08E5}" srcOrd="0" destOrd="0" presId="urn:microsoft.com/office/officeart/2009/3/layout/StepUpProcess"/>
    <dgm:cxn modelId="{999E307B-E4D8-438F-8241-598307B62028}" type="presParOf" srcId="{535D3803-6E2B-41BF-B7AD-97E6CBBC6258}" destId="{7F4DD51C-45F4-46F9-ABC5-B37CFE4A889F}" srcOrd="0" destOrd="0" presId="urn:microsoft.com/office/officeart/2009/3/layout/StepUpProcess"/>
    <dgm:cxn modelId="{178E1100-B71C-4D71-8316-36F6422A198B}" type="presParOf" srcId="{7F4DD51C-45F4-46F9-ABC5-B37CFE4A889F}" destId="{4F996FD2-A065-4788-B7E4-FA23CAD075F1}" srcOrd="0" destOrd="0" presId="urn:microsoft.com/office/officeart/2009/3/layout/StepUpProcess"/>
    <dgm:cxn modelId="{B4A00840-8A2F-4254-B92B-B8852966419B}" type="presParOf" srcId="{7F4DD51C-45F4-46F9-ABC5-B37CFE4A889F}" destId="{C18AEBB3-F6B2-4FC6-AB85-DF0F335934F5}" srcOrd="1" destOrd="0" presId="urn:microsoft.com/office/officeart/2009/3/layout/StepUpProcess"/>
    <dgm:cxn modelId="{68504BD5-CF9C-499C-A4CB-A2CA1FC28157}" type="presParOf" srcId="{7F4DD51C-45F4-46F9-ABC5-B37CFE4A889F}" destId="{8E71E82B-25C8-41DA-8112-950D68B36543}" srcOrd="2" destOrd="0" presId="urn:microsoft.com/office/officeart/2009/3/layout/StepUpProcess"/>
    <dgm:cxn modelId="{2ED72F95-DA14-4117-B604-1113B13D0B85}" type="presParOf" srcId="{535D3803-6E2B-41BF-B7AD-97E6CBBC6258}" destId="{6B120F84-FBA4-44DA-8EBD-2927421C6626}" srcOrd="1" destOrd="0" presId="urn:microsoft.com/office/officeart/2009/3/layout/StepUpProcess"/>
    <dgm:cxn modelId="{AACC49BB-D797-4E98-BCC2-C74861DFDA27}" type="presParOf" srcId="{6B120F84-FBA4-44DA-8EBD-2927421C6626}" destId="{428062E7-61CE-414D-9D8E-290045AEF7D0}" srcOrd="0" destOrd="0" presId="urn:microsoft.com/office/officeart/2009/3/layout/StepUpProcess"/>
    <dgm:cxn modelId="{8655661F-8D10-4684-BC65-E655E76E1FF6}" type="presParOf" srcId="{535D3803-6E2B-41BF-B7AD-97E6CBBC6258}" destId="{6960BB7B-AFDF-4BF4-A601-F2DCE45D1D01}" srcOrd="2" destOrd="0" presId="urn:microsoft.com/office/officeart/2009/3/layout/StepUpProcess"/>
    <dgm:cxn modelId="{3DC4373D-79AB-410B-A496-4258B23468E2}" type="presParOf" srcId="{6960BB7B-AFDF-4BF4-A601-F2DCE45D1D01}" destId="{18D9DF0E-AB29-4523-A17F-2D6A3D836DAD}" srcOrd="0" destOrd="0" presId="urn:microsoft.com/office/officeart/2009/3/layout/StepUpProcess"/>
    <dgm:cxn modelId="{AC71507F-B934-4EA8-9FA8-BD97316D6C96}" type="presParOf" srcId="{6960BB7B-AFDF-4BF4-A601-F2DCE45D1D01}" destId="{6FA05494-76E5-4F04-8214-65E8D4C9D499}" srcOrd="1" destOrd="0" presId="urn:microsoft.com/office/officeart/2009/3/layout/StepUpProcess"/>
    <dgm:cxn modelId="{0427F470-53AE-4692-B6CE-34DF6DF515BB}" type="presParOf" srcId="{6960BB7B-AFDF-4BF4-A601-F2DCE45D1D01}" destId="{BCE8D251-996E-45A2-B174-9FE53F8679C3}" srcOrd="2" destOrd="0" presId="urn:microsoft.com/office/officeart/2009/3/layout/StepUpProcess"/>
    <dgm:cxn modelId="{763F6975-535C-417F-85DA-E531EB2969DA}" type="presParOf" srcId="{535D3803-6E2B-41BF-B7AD-97E6CBBC6258}" destId="{E86BDA17-C49D-44F9-A00D-9B8EA5EF7E86}" srcOrd="3" destOrd="0" presId="urn:microsoft.com/office/officeart/2009/3/layout/StepUpProcess"/>
    <dgm:cxn modelId="{14A4E723-81F9-4490-ABB7-47C9BC038FBD}" type="presParOf" srcId="{E86BDA17-C49D-44F9-A00D-9B8EA5EF7E86}" destId="{BB78E635-45D8-47C7-96B3-4C2E88254499}" srcOrd="0" destOrd="0" presId="urn:microsoft.com/office/officeart/2009/3/layout/StepUpProcess"/>
    <dgm:cxn modelId="{EBCFFFE2-37F1-4920-B84F-BD386A648F7E}" type="presParOf" srcId="{535D3803-6E2B-41BF-B7AD-97E6CBBC6258}" destId="{821CDA04-D62B-4A1A-80FE-167AEA12B9AD}" srcOrd="4" destOrd="0" presId="urn:microsoft.com/office/officeart/2009/3/layout/StepUpProcess"/>
    <dgm:cxn modelId="{F253EBD9-63C0-470E-9FE6-9F637F0A0DC9}" type="presParOf" srcId="{821CDA04-D62B-4A1A-80FE-167AEA12B9AD}" destId="{1DFBEF9D-4536-4353-9EA3-CEC26D5FDA62}" srcOrd="0" destOrd="0" presId="urn:microsoft.com/office/officeart/2009/3/layout/StepUpProcess"/>
    <dgm:cxn modelId="{D4CF43F5-AD0F-4D3B-94BB-5B3EDE862BD6}" type="presParOf" srcId="{821CDA04-D62B-4A1A-80FE-167AEA12B9AD}" destId="{90FE5AFA-7B65-494F-8DB8-A9DB0F7C08E5}" srcOrd="1" destOrd="0" presId="urn:microsoft.com/office/officeart/2009/3/layout/StepUp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2526A4-7B01-444B-AD8D-3307EFD5C95C}" type="doc">
      <dgm:prSet loTypeId="urn:microsoft.com/office/officeart/2009/3/layout/StepUpProcess" loCatId="process" qsTypeId="urn:microsoft.com/office/officeart/2005/8/quickstyle/simple1" qsCatId="simple" csTypeId="urn:microsoft.com/office/officeart/2005/8/colors/colorful1" csCatId="colorful" phldr="1"/>
      <dgm:spPr/>
      <dgm:t>
        <a:bodyPr/>
        <a:lstStyle/>
        <a:p>
          <a:endParaRPr lang="en-US"/>
        </a:p>
      </dgm:t>
    </dgm:pt>
    <dgm:pt modelId="{2BF6F3E2-3756-4263-83FC-C0C9A6BA466D}">
      <dgm:prSet phldrT="[Text]" custT="1"/>
      <dgm:spPr/>
      <dgm:t>
        <a:bodyPr/>
        <a:lstStyle/>
        <a:p>
          <a:pPr algn="ctr" rtl="1"/>
          <a:r>
            <a:rPr lang="fa-IR" sz="1600" dirty="0" smtClean="0">
              <a:cs typeface="B Titr" panose="00000700000000000000" pitchFamily="2" charset="-78"/>
            </a:rPr>
            <a:t>شناخت صحیح مسئله</a:t>
          </a:r>
        </a:p>
        <a:p>
          <a:pPr algn="ctr" rtl="1"/>
          <a:r>
            <a:rPr lang="fa-IR" sz="1600" dirty="0" smtClean="0">
              <a:cs typeface="B Titr" panose="00000700000000000000" pitchFamily="2" charset="-78"/>
            </a:rPr>
            <a:t>(فهم عوامل مرتبط و روندهای حاکم، سناریوپردازی، ...)</a:t>
          </a:r>
          <a:endParaRPr lang="en-US" sz="1600" dirty="0">
            <a:cs typeface="B Titr" panose="00000700000000000000" pitchFamily="2" charset="-78"/>
          </a:endParaRPr>
        </a:p>
      </dgm:t>
    </dgm:pt>
    <dgm:pt modelId="{E90E7700-5CEB-4ED9-B8B3-3C78762A4D32}" type="parTrans" cxnId="{A2AB696D-0B3F-45DF-9B9C-F749A5B8E8C0}">
      <dgm:prSet/>
      <dgm:spPr/>
      <dgm:t>
        <a:bodyPr/>
        <a:lstStyle/>
        <a:p>
          <a:endParaRPr lang="en-US"/>
        </a:p>
      </dgm:t>
    </dgm:pt>
    <dgm:pt modelId="{36387C54-828F-4652-A8BD-3527FD75A61B}" type="sibTrans" cxnId="{A2AB696D-0B3F-45DF-9B9C-F749A5B8E8C0}">
      <dgm:prSet/>
      <dgm:spPr/>
      <dgm:t>
        <a:bodyPr/>
        <a:lstStyle/>
        <a:p>
          <a:endParaRPr lang="en-US"/>
        </a:p>
      </dgm:t>
    </dgm:pt>
    <dgm:pt modelId="{535D3803-6E2B-41BF-B7AD-97E6CBBC6258}" type="pres">
      <dgm:prSet presAssocID="{522526A4-7B01-444B-AD8D-3307EFD5C95C}" presName="rootnode" presStyleCnt="0">
        <dgm:presLayoutVars>
          <dgm:chMax/>
          <dgm:chPref/>
          <dgm:dir/>
          <dgm:animLvl val="lvl"/>
        </dgm:presLayoutVars>
      </dgm:prSet>
      <dgm:spPr/>
      <dgm:t>
        <a:bodyPr/>
        <a:lstStyle/>
        <a:p>
          <a:endParaRPr lang="en-US"/>
        </a:p>
      </dgm:t>
    </dgm:pt>
    <dgm:pt modelId="{7F4DD51C-45F4-46F9-ABC5-B37CFE4A889F}" type="pres">
      <dgm:prSet presAssocID="{2BF6F3E2-3756-4263-83FC-C0C9A6BA466D}" presName="composite" presStyleCnt="0"/>
      <dgm:spPr/>
    </dgm:pt>
    <dgm:pt modelId="{4F996FD2-A065-4788-B7E4-FA23CAD075F1}" type="pres">
      <dgm:prSet presAssocID="{2BF6F3E2-3756-4263-83FC-C0C9A6BA466D}" presName="LShape" presStyleLbl="alignNode1" presStyleIdx="0" presStyleCnt="1"/>
      <dgm:spPr/>
    </dgm:pt>
    <dgm:pt modelId="{C18AEBB3-F6B2-4FC6-AB85-DF0F335934F5}" type="pres">
      <dgm:prSet presAssocID="{2BF6F3E2-3756-4263-83FC-C0C9A6BA466D}" presName="ParentText" presStyleLbl="revTx" presStyleIdx="0" presStyleCnt="1">
        <dgm:presLayoutVars>
          <dgm:chMax val="0"/>
          <dgm:chPref val="0"/>
          <dgm:bulletEnabled val="1"/>
        </dgm:presLayoutVars>
      </dgm:prSet>
      <dgm:spPr/>
      <dgm:t>
        <a:bodyPr/>
        <a:lstStyle/>
        <a:p>
          <a:endParaRPr lang="en-US"/>
        </a:p>
      </dgm:t>
    </dgm:pt>
  </dgm:ptLst>
  <dgm:cxnLst>
    <dgm:cxn modelId="{AE310D16-8965-4C31-8838-40D7FAF9D9E8}" type="presOf" srcId="{522526A4-7B01-444B-AD8D-3307EFD5C95C}" destId="{535D3803-6E2B-41BF-B7AD-97E6CBBC6258}" srcOrd="0" destOrd="0" presId="urn:microsoft.com/office/officeart/2009/3/layout/StepUpProcess"/>
    <dgm:cxn modelId="{A2AB696D-0B3F-45DF-9B9C-F749A5B8E8C0}" srcId="{522526A4-7B01-444B-AD8D-3307EFD5C95C}" destId="{2BF6F3E2-3756-4263-83FC-C0C9A6BA466D}" srcOrd="0" destOrd="0" parTransId="{E90E7700-5CEB-4ED9-B8B3-3C78762A4D32}" sibTransId="{36387C54-828F-4652-A8BD-3527FD75A61B}"/>
    <dgm:cxn modelId="{055F248D-5702-42E0-9DBB-BB3094D147E1}" type="presOf" srcId="{2BF6F3E2-3756-4263-83FC-C0C9A6BA466D}" destId="{C18AEBB3-F6B2-4FC6-AB85-DF0F335934F5}" srcOrd="0" destOrd="0" presId="urn:microsoft.com/office/officeart/2009/3/layout/StepUpProcess"/>
    <dgm:cxn modelId="{DFC5A0F3-F927-427B-AF95-EDC8BFC8406D}" type="presParOf" srcId="{535D3803-6E2B-41BF-B7AD-97E6CBBC6258}" destId="{7F4DD51C-45F4-46F9-ABC5-B37CFE4A889F}" srcOrd="0" destOrd="0" presId="urn:microsoft.com/office/officeart/2009/3/layout/StepUpProcess"/>
    <dgm:cxn modelId="{A1B28DC5-8B24-47BD-950B-11C5C054DB17}" type="presParOf" srcId="{7F4DD51C-45F4-46F9-ABC5-B37CFE4A889F}" destId="{4F996FD2-A065-4788-B7E4-FA23CAD075F1}" srcOrd="0" destOrd="0" presId="urn:microsoft.com/office/officeart/2009/3/layout/StepUpProcess"/>
    <dgm:cxn modelId="{0446256E-E279-46BE-BED3-D9676A6C1C3A}" type="presParOf" srcId="{7F4DD51C-45F4-46F9-ABC5-B37CFE4A889F}" destId="{C18AEBB3-F6B2-4FC6-AB85-DF0F335934F5}" srcOrd="1" destOrd="0" presId="urn:microsoft.com/office/officeart/2009/3/layout/StepUp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ACD06E9-39A8-4B91-8412-D296A1D8AED5}" type="doc">
      <dgm:prSet loTypeId="urn:microsoft.com/office/officeart/2005/8/layout/radial1" loCatId="cycle" qsTypeId="urn:microsoft.com/office/officeart/2005/8/quickstyle/simple1" qsCatId="simple" csTypeId="urn:microsoft.com/office/officeart/2005/8/colors/colorful1" csCatId="colorful" phldr="1"/>
      <dgm:spPr/>
      <dgm:t>
        <a:bodyPr/>
        <a:lstStyle/>
        <a:p>
          <a:endParaRPr lang="en-US"/>
        </a:p>
      </dgm:t>
    </dgm:pt>
    <dgm:pt modelId="{89E60594-DB03-477A-B1A7-6D37BB94DD0F}">
      <dgm:prSet phldrT="[Text]" custT="1"/>
      <dgm:spPr/>
      <dgm:t>
        <a:bodyPr/>
        <a:lstStyle/>
        <a:p>
          <a:r>
            <a:rPr lang="fa-IR" sz="1500" dirty="0" smtClean="0">
              <a:solidFill>
                <a:schemeClr val="tx1"/>
              </a:solidFill>
              <a:cs typeface="B Titr" panose="00000700000000000000" pitchFamily="2" charset="-78"/>
            </a:rPr>
            <a:t>سناریو پردازی</a:t>
          </a:r>
          <a:endParaRPr lang="en-US" sz="1500" dirty="0">
            <a:solidFill>
              <a:schemeClr val="tx1"/>
            </a:solidFill>
            <a:cs typeface="B Titr" panose="00000700000000000000" pitchFamily="2" charset="-78"/>
          </a:endParaRPr>
        </a:p>
      </dgm:t>
    </dgm:pt>
    <dgm:pt modelId="{C50DDA87-CE62-41ED-9FFB-7BE33BCF68A4}" type="parTrans" cxnId="{EED8928B-52E1-4C95-8238-EAEE6C1CEAB8}">
      <dgm:prSet/>
      <dgm:spPr/>
      <dgm:t>
        <a:bodyPr/>
        <a:lstStyle/>
        <a:p>
          <a:endParaRPr lang="en-US" sz="1500">
            <a:cs typeface="B Titr" panose="00000700000000000000" pitchFamily="2" charset="-78"/>
          </a:endParaRPr>
        </a:p>
      </dgm:t>
    </dgm:pt>
    <dgm:pt modelId="{1EAE7B28-B277-4F45-8C7C-AA0C74CC100D}" type="sibTrans" cxnId="{EED8928B-52E1-4C95-8238-EAEE6C1CEAB8}">
      <dgm:prSet/>
      <dgm:spPr/>
      <dgm:t>
        <a:bodyPr/>
        <a:lstStyle/>
        <a:p>
          <a:endParaRPr lang="en-US" sz="1500">
            <a:cs typeface="B Titr" panose="00000700000000000000" pitchFamily="2" charset="-78"/>
          </a:endParaRPr>
        </a:p>
      </dgm:t>
    </dgm:pt>
    <dgm:pt modelId="{E39CD7A6-6E84-4204-9805-CB4BDBAD5C21}">
      <dgm:prSet phldrT="[Text]" custT="1"/>
      <dgm:spPr/>
      <dgm:t>
        <a:bodyPr/>
        <a:lstStyle/>
        <a:p>
          <a:r>
            <a:rPr lang="fa-IR" sz="1500" dirty="0" smtClean="0">
              <a:solidFill>
                <a:schemeClr val="tx1"/>
              </a:solidFill>
              <a:cs typeface="B Titr" panose="00000700000000000000" pitchFamily="2" charset="-78"/>
            </a:rPr>
            <a:t>فهم عمیق و دقیق مسئله</a:t>
          </a:r>
          <a:endParaRPr lang="en-US" sz="1500" dirty="0">
            <a:solidFill>
              <a:schemeClr val="tx1"/>
            </a:solidFill>
            <a:cs typeface="B Titr" panose="00000700000000000000" pitchFamily="2" charset="-78"/>
          </a:endParaRPr>
        </a:p>
      </dgm:t>
    </dgm:pt>
    <dgm:pt modelId="{816D0727-47A3-4A5A-90FA-2E6F1464EFBE}" type="parTrans" cxnId="{27257BEF-3639-4624-9FD5-203C27E76834}">
      <dgm:prSet custT="1"/>
      <dgm:spPr/>
      <dgm:t>
        <a:bodyPr/>
        <a:lstStyle/>
        <a:p>
          <a:endParaRPr lang="en-US" sz="1500">
            <a:cs typeface="B Titr" panose="00000700000000000000" pitchFamily="2" charset="-78"/>
          </a:endParaRPr>
        </a:p>
      </dgm:t>
    </dgm:pt>
    <dgm:pt modelId="{8DBBDDC3-6289-4BEB-B4B9-CF593BB4952D}" type="sibTrans" cxnId="{27257BEF-3639-4624-9FD5-203C27E76834}">
      <dgm:prSet/>
      <dgm:spPr/>
      <dgm:t>
        <a:bodyPr/>
        <a:lstStyle/>
        <a:p>
          <a:endParaRPr lang="en-US" sz="1500">
            <a:cs typeface="B Titr" panose="00000700000000000000" pitchFamily="2" charset="-78"/>
          </a:endParaRPr>
        </a:p>
      </dgm:t>
    </dgm:pt>
    <dgm:pt modelId="{E78691FD-8806-4AF6-A044-0A368EB557FF}">
      <dgm:prSet phldrT="[Text]" custT="1"/>
      <dgm:spPr/>
      <dgm:t>
        <a:bodyPr/>
        <a:lstStyle/>
        <a:p>
          <a:r>
            <a:rPr lang="fa-IR" sz="1500" dirty="0" smtClean="0">
              <a:solidFill>
                <a:schemeClr val="tx1"/>
              </a:solidFill>
              <a:cs typeface="B Titr" panose="00000700000000000000" pitchFamily="2" charset="-78"/>
            </a:rPr>
            <a:t>جامع نگری و فهم سیستمی</a:t>
          </a:r>
          <a:endParaRPr lang="en-US" sz="1500" dirty="0">
            <a:solidFill>
              <a:schemeClr val="tx1"/>
            </a:solidFill>
            <a:cs typeface="B Titr" panose="00000700000000000000" pitchFamily="2" charset="-78"/>
          </a:endParaRPr>
        </a:p>
      </dgm:t>
    </dgm:pt>
    <dgm:pt modelId="{E03D95AC-A04D-4350-B998-749B04AC659F}" type="parTrans" cxnId="{3E67DEAC-F52E-44C4-8C9D-296ACAF6FCFB}">
      <dgm:prSet custT="1"/>
      <dgm:spPr/>
      <dgm:t>
        <a:bodyPr/>
        <a:lstStyle/>
        <a:p>
          <a:endParaRPr lang="en-US" sz="1500">
            <a:cs typeface="B Titr" panose="00000700000000000000" pitchFamily="2" charset="-78"/>
          </a:endParaRPr>
        </a:p>
      </dgm:t>
    </dgm:pt>
    <dgm:pt modelId="{5079B04D-22C2-4849-AE37-5D32ACAD760C}" type="sibTrans" cxnId="{3E67DEAC-F52E-44C4-8C9D-296ACAF6FCFB}">
      <dgm:prSet/>
      <dgm:spPr/>
      <dgm:t>
        <a:bodyPr/>
        <a:lstStyle/>
        <a:p>
          <a:endParaRPr lang="en-US" sz="1500">
            <a:cs typeface="B Titr" panose="00000700000000000000" pitchFamily="2" charset="-78"/>
          </a:endParaRPr>
        </a:p>
      </dgm:t>
    </dgm:pt>
    <dgm:pt modelId="{047587D8-36A7-4FB2-B7DB-34B73469A424}">
      <dgm:prSet phldrT="[Text]" custT="1"/>
      <dgm:spPr/>
      <dgm:t>
        <a:bodyPr/>
        <a:lstStyle/>
        <a:p>
          <a:r>
            <a:rPr lang="fa-IR" sz="1500" dirty="0" smtClean="0">
              <a:solidFill>
                <a:schemeClr val="tx1"/>
              </a:solidFill>
              <a:cs typeface="B Titr" panose="00000700000000000000" pitchFamily="2" charset="-78"/>
            </a:rPr>
            <a:t>همگرایی ذینفعان و فهم مشترک</a:t>
          </a:r>
          <a:endParaRPr lang="en-US" sz="1500" dirty="0">
            <a:solidFill>
              <a:schemeClr val="tx1"/>
            </a:solidFill>
            <a:cs typeface="B Titr" panose="00000700000000000000" pitchFamily="2" charset="-78"/>
          </a:endParaRPr>
        </a:p>
      </dgm:t>
    </dgm:pt>
    <dgm:pt modelId="{D2027CD9-1FA7-4A8A-91FA-D20E5BB42A76}" type="parTrans" cxnId="{5C0FCF56-3824-4B6D-B42F-A6B07E97BF2F}">
      <dgm:prSet custT="1"/>
      <dgm:spPr/>
      <dgm:t>
        <a:bodyPr/>
        <a:lstStyle/>
        <a:p>
          <a:endParaRPr lang="en-US" sz="1500">
            <a:cs typeface="B Titr" panose="00000700000000000000" pitchFamily="2" charset="-78"/>
          </a:endParaRPr>
        </a:p>
      </dgm:t>
    </dgm:pt>
    <dgm:pt modelId="{A1D6FE6D-D249-406E-903B-29953C9F7C0D}" type="sibTrans" cxnId="{5C0FCF56-3824-4B6D-B42F-A6B07E97BF2F}">
      <dgm:prSet/>
      <dgm:spPr/>
      <dgm:t>
        <a:bodyPr/>
        <a:lstStyle/>
        <a:p>
          <a:endParaRPr lang="en-US" sz="1500">
            <a:cs typeface="B Titr" panose="00000700000000000000" pitchFamily="2" charset="-78"/>
          </a:endParaRPr>
        </a:p>
      </dgm:t>
    </dgm:pt>
    <dgm:pt modelId="{8ED64144-E15D-4C4D-B2D4-FD96BC68A179}">
      <dgm:prSet phldrT="[Text]" custT="1"/>
      <dgm:spPr/>
      <dgm:t>
        <a:bodyPr/>
        <a:lstStyle/>
        <a:p>
          <a:r>
            <a:rPr lang="fa-IR" sz="1500" dirty="0" smtClean="0">
              <a:solidFill>
                <a:schemeClr val="tx1"/>
              </a:solidFill>
              <a:cs typeface="B Titr" panose="00000700000000000000" pitchFamily="2" charset="-78"/>
            </a:rPr>
            <a:t>هوشمندی نسبت به محیط</a:t>
          </a:r>
          <a:endParaRPr lang="en-US" sz="1500" dirty="0">
            <a:solidFill>
              <a:schemeClr val="tx1"/>
            </a:solidFill>
            <a:cs typeface="B Titr" panose="00000700000000000000" pitchFamily="2" charset="-78"/>
          </a:endParaRPr>
        </a:p>
      </dgm:t>
    </dgm:pt>
    <dgm:pt modelId="{92A3EDA2-427C-4143-BC6D-76B0E1666DC2}" type="parTrans" cxnId="{1BD5B720-FE1C-41EF-A7BD-16827E0E5BE6}">
      <dgm:prSet/>
      <dgm:spPr/>
      <dgm:t>
        <a:bodyPr/>
        <a:lstStyle/>
        <a:p>
          <a:endParaRPr lang="en-US"/>
        </a:p>
      </dgm:t>
    </dgm:pt>
    <dgm:pt modelId="{A3179A15-D02A-4A7D-A57A-FFCCEBA66113}" type="sibTrans" cxnId="{1BD5B720-FE1C-41EF-A7BD-16827E0E5BE6}">
      <dgm:prSet/>
      <dgm:spPr/>
      <dgm:t>
        <a:bodyPr/>
        <a:lstStyle/>
        <a:p>
          <a:endParaRPr lang="en-US"/>
        </a:p>
      </dgm:t>
    </dgm:pt>
    <dgm:pt modelId="{B524207E-1268-43EF-A717-B0C92B208814}">
      <dgm:prSet phldrT="[Text]" custT="1"/>
      <dgm:spPr/>
      <dgm:t>
        <a:bodyPr/>
        <a:lstStyle/>
        <a:p>
          <a:r>
            <a:rPr lang="fa-IR" sz="1500" dirty="0" smtClean="0">
              <a:solidFill>
                <a:schemeClr val="tx1"/>
              </a:solidFill>
              <a:cs typeface="B Titr" panose="00000700000000000000" pitchFamily="2" charset="-78"/>
            </a:rPr>
            <a:t>امکان برنامه ریزی پایدار</a:t>
          </a:r>
          <a:endParaRPr lang="en-US" sz="1500" dirty="0">
            <a:solidFill>
              <a:schemeClr val="tx1"/>
            </a:solidFill>
            <a:cs typeface="B Titr" panose="00000700000000000000" pitchFamily="2" charset="-78"/>
          </a:endParaRPr>
        </a:p>
      </dgm:t>
    </dgm:pt>
    <dgm:pt modelId="{46C920AD-F9D8-4591-AF25-F16908C2A3CD}" type="parTrans" cxnId="{4B55A0F5-90F6-4063-A7BB-BA861662B9FD}">
      <dgm:prSet/>
      <dgm:spPr/>
      <dgm:t>
        <a:bodyPr/>
        <a:lstStyle/>
        <a:p>
          <a:endParaRPr lang="en-US"/>
        </a:p>
      </dgm:t>
    </dgm:pt>
    <dgm:pt modelId="{6D3F88B0-84BD-4683-8BEF-813624D1018E}" type="sibTrans" cxnId="{4B55A0F5-90F6-4063-A7BB-BA861662B9FD}">
      <dgm:prSet/>
      <dgm:spPr/>
      <dgm:t>
        <a:bodyPr/>
        <a:lstStyle/>
        <a:p>
          <a:endParaRPr lang="en-US"/>
        </a:p>
      </dgm:t>
    </dgm:pt>
    <dgm:pt modelId="{233F232F-2167-472D-914E-4DB86A725BB2}">
      <dgm:prSet phldrT="[Text]" custT="1"/>
      <dgm:spPr/>
      <dgm:t>
        <a:bodyPr/>
        <a:lstStyle/>
        <a:p>
          <a:r>
            <a:rPr lang="fa-IR" sz="1500" dirty="0" smtClean="0">
              <a:solidFill>
                <a:schemeClr val="tx1"/>
              </a:solidFill>
              <a:cs typeface="B Titr" panose="00000700000000000000" pitchFamily="2" charset="-78"/>
            </a:rPr>
            <a:t>رویکرد فعال نسبت به تغییرات</a:t>
          </a:r>
          <a:endParaRPr lang="en-US" sz="1500" dirty="0">
            <a:solidFill>
              <a:schemeClr val="tx1"/>
            </a:solidFill>
            <a:cs typeface="B Titr" panose="00000700000000000000" pitchFamily="2" charset="-78"/>
          </a:endParaRPr>
        </a:p>
      </dgm:t>
    </dgm:pt>
    <dgm:pt modelId="{9F3DD3D9-2328-46AA-BE08-F28D1036E7EC}" type="parTrans" cxnId="{FD6FEA41-D9A9-4C0C-9668-37E411E0629D}">
      <dgm:prSet/>
      <dgm:spPr/>
      <dgm:t>
        <a:bodyPr/>
        <a:lstStyle/>
        <a:p>
          <a:endParaRPr lang="en-US"/>
        </a:p>
      </dgm:t>
    </dgm:pt>
    <dgm:pt modelId="{E557F2EE-5BF8-4B73-8D09-A7C7D3785FEB}" type="sibTrans" cxnId="{FD6FEA41-D9A9-4C0C-9668-37E411E0629D}">
      <dgm:prSet/>
      <dgm:spPr/>
      <dgm:t>
        <a:bodyPr/>
        <a:lstStyle/>
        <a:p>
          <a:endParaRPr lang="en-US"/>
        </a:p>
      </dgm:t>
    </dgm:pt>
    <dgm:pt modelId="{784DB232-AE68-4FC3-907A-2AAFF2EEBD1A}">
      <dgm:prSet phldrT="[Text]" custT="1"/>
      <dgm:spPr/>
      <dgm:t>
        <a:bodyPr/>
        <a:lstStyle/>
        <a:p>
          <a:r>
            <a:rPr lang="fa-IR" sz="1500" dirty="0" smtClean="0">
              <a:solidFill>
                <a:schemeClr val="tx1"/>
              </a:solidFill>
              <a:cs typeface="B Titr" panose="00000700000000000000" pitchFamily="2" charset="-78"/>
            </a:rPr>
            <a:t>شفاف سازی و تصریح ارزش ها</a:t>
          </a:r>
          <a:endParaRPr lang="en-US" sz="1500" dirty="0">
            <a:solidFill>
              <a:schemeClr val="tx1"/>
            </a:solidFill>
            <a:cs typeface="B Titr" panose="00000700000000000000" pitchFamily="2" charset="-78"/>
          </a:endParaRPr>
        </a:p>
      </dgm:t>
    </dgm:pt>
    <dgm:pt modelId="{250E07C1-C49F-46E0-80FF-0C397C5D5210}" type="parTrans" cxnId="{8311FD33-1F51-4361-B08C-8455FADC6D5A}">
      <dgm:prSet/>
      <dgm:spPr/>
      <dgm:t>
        <a:bodyPr/>
        <a:lstStyle/>
        <a:p>
          <a:endParaRPr lang="en-US"/>
        </a:p>
      </dgm:t>
    </dgm:pt>
    <dgm:pt modelId="{44AE7C70-AB1C-4EA5-8C1C-D693F9F59F17}" type="sibTrans" cxnId="{8311FD33-1F51-4361-B08C-8455FADC6D5A}">
      <dgm:prSet/>
      <dgm:spPr/>
      <dgm:t>
        <a:bodyPr/>
        <a:lstStyle/>
        <a:p>
          <a:endParaRPr lang="en-US"/>
        </a:p>
      </dgm:t>
    </dgm:pt>
    <dgm:pt modelId="{EF32ADFD-BA08-4855-8002-D83FE2D296DC}" type="pres">
      <dgm:prSet presAssocID="{EACD06E9-39A8-4B91-8412-D296A1D8AED5}" presName="cycle" presStyleCnt="0">
        <dgm:presLayoutVars>
          <dgm:chMax val="1"/>
          <dgm:dir/>
          <dgm:animLvl val="ctr"/>
          <dgm:resizeHandles val="exact"/>
        </dgm:presLayoutVars>
      </dgm:prSet>
      <dgm:spPr/>
      <dgm:t>
        <a:bodyPr/>
        <a:lstStyle/>
        <a:p>
          <a:endParaRPr lang="en-US"/>
        </a:p>
      </dgm:t>
    </dgm:pt>
    <dgm:pt modelId="{A836CA61-1109-4AF1-AB64-FA845691E7A5}" type="pres">
      <dgm:prSet presAssocID="{89E60594-DB03-477A-B1A7-6D37BB94DD0F}" presName="centerShape" presStyleLbl="node0" presStyleIdx="0" presStyleCnt="1"/>
      <dgm:spPr/>
      <dgm:t>
        <a:bodyPr/>
        <a:lstStyle/>
        <a:p>
          <a:endParaRPr lang="en-US"/>
        </a:p>
      </dgm:t>
    </dgm:pt>
    <dgm:pt modelId="{D94BE0AF-6BC9-40DA-B35E-5C1448D31706}" type="pres">
      <dgm:prSet presAssocID="{816D0727-47A3-4A5A-90FA-2E6F1464EFBE}" presName="Name9" presStyleLbl="parChTrans1D2" presStyleIdx="0" presStyleCnt="7"/>
      <dgm:spPr/>
      <dgm:t>
        <a:bodyPr/>
        <a:lstStyle/>
        <a:p>
          <a:endParaRPr lang="en-US"/>
        </a:p>
      </dgm:t>
    </dgm:pt>
    <dgm:pt modelId="{DF43BBFE-BF69-41D7-A377-73D5BD8B6EAE}" type="pres">
      <dgm:prSet presAssocID="{816D0727-47A3-4A5A-90FA-2E6F1464EFBE}" presName="connTx" presStyleLbl="parChTrans1D2" presStyleIdx="0" presStyleCnt="7"/>
      <dgm:spPr/>
      <dgm:t>
        <a:bodyPr/>
        <a:lstStyle/>
        <a:p>
          <a:endParaRPr lang="en-US"/>
        </a:p>
      </dgm:t>
    </dgm:pt>
    <dgm:pt modelId="{4991223E-6A13-49CA-B48C-762276C9773B}" type="pres">
      <dgm:prSet presAssocID="{E39CD7A6-6E84-4204-9805-CB4BDBAD5C21}" presName="node" presStyleLbl="node1" presStyleIdx="0" presStyleCnt="7">
        <dgm:presLayoutVars>
          <dgm:bulletEnabled val="1"/>
        </dgm:presLayoutVars>
      </dgm:prSet>
      <dgm:spPr/>
      <dgm:t>
        <a:bodyPr/>
        <a:lstStyle/>
        <a:p>
          <a:endParaRPr lang="en-US"/>
        </a:p>
      </dgm:t>
    </dgm:pt>
    <dgm:pt modelId="{A67158DD-659B-47C7-8AD6-5AD5E4BDA9C5}" type="pres">
      <dgm:prSet presAssocID="{E03D95AC-A04D-4350-B998-749B04AC659F}" presName="Name9" presStyleLbl="parChTrans1D2" presStyleIdx="1" presStyleCnt="7"/>
      <dgm:spPr/>
      <dgm:t>
        <a:bodyPr/>
        <a:lstStyle/>
        <a:p>
          <a:endParaRPr lang="en-US"/>
        </a:p>
      </dgm:t>
    </dgm:pt>
    <dgm:pt modelId="{93BE811F-4DB8-4CA5-BC0F-9C35AA847F4F}" type="pres">
      <dgm:prSet presAssocID="{E03D95AC-A04D-4350-B998-749B04AC659F}" presName="connTx" presStyleLbl="parChTrans1D2" presStyleIdx="1" presStyleCnt="7"/>
      <dgm:spPr/>
      <dgm:t>
        <a:bodyPr/>
        <a:lstStyle/>
        <a:p>
          <a:endParaRPr lang="en-US"/>
        </a:p>
      </dgm:t>
    </dgm:pt>
    <dgm:pt modelId="{365E9930-80E5-4AB6-9D29-E7DA03270FEE}" type="pres">
      <dgm:prSet presAssocID="{E78691FD-8806-4AF6-A044-0A368EB557FF}" presName="node" presStyleLbl="node1" presStyleIdx="1" presStyleCnt="7">
        <dgm:presLayoutVars>
          <dgm:bulletEnabled val="1"/>
        </dgm:presLayoutVars>
      </dgm:prSet>
      <dgm:spPr/>
      <dgm:t>
        <a:bodyPr/>
        <a:lstStyle/>
        <a:p>
          <a:endParaRPr lang="en-US"/>
        </a:p>
      </dgm:t>
    </dgm:pt>
    <dgm:pt modelId="{EE792028-8B31-4EB1-9CA7-106A719188C6}" type="pres">
      <dgm:prSet presAssocID="{D2027CD9-1FA7-4A8A-91FA-D20E5BB42A76}" presName="Name9" presStyleLbl="parChTrans1D2" presStyleIdx="2" presStyleCnt="7"/>
      <dgm:spPr/>
      <dgm:t>
        <a:bodyPr/>
        <a:lstStyle/>
        <a:p>
          <a:endParaRPr lang="en-US"/>
        </a:p>
      </dgm:t>
    </dgm:pt>
    <dgm:pt modelId="{4E6061FF-CCC2-4EAF-A2C7-0761719A9831}" type="pres">
      <dgm:prSet presAssocID="{D2027CD9-1FA7-4A8A-91FA-D20E5BB42A76}" presName="connTx" presStyleLbl="parChTrans1D2" presStyleIdx="2" presStyleCnt="7"/>
      <dgm:spPr/>
      <dgm:t>
        <a:bodyPr/>
        <a:lstStyle/>
        <a:p>
          <a:endParaRPr lang="en-US"/>
        </a:p>
      </dgm:t>
    </dgm:pt>
    <dgm:pt modelId="{CC626CA8-9A29-48EF-A9B4-86EE6466AF30}" type="pres">
      <dgm:prSet presAssocID="{047587D8-36A7-4FB2-B7DB-34B73469A424}" presName="node" presStyleLbl="node1" presStyleIdx="2" presStyleCnt="7">
        <dgm:presLayoutVars>
          <dgm:bulletEnabled val="1"/>
        </dgm:presLayoutVars>
      </dgm:prSet>
      <dgm:spPr/>
      <dgm:t>
        <a:bodyPr/>
        <a:lstStyle/>
        <a:p>
          <a:endParaRPr lang="en-US"/>
        </a:p>
      </dgm:t>
    </dgm:pt>
    <dgm:pt modelId="{E13C4607-CB8B-459F-98B2-2BE074861870}" type="pres">
      <dgm:prSet presAssocID="{92A3EDA2-427C-4143-BC6D-76B0E1666DC2}" presName="Name9" presStyleLbl="parChTrans1D2" presStyleIdx="3" presStyleCnt="7"/>
      <dgm:spPr/>
      <dgm:t>
        <a:bodyPr/>
        <a:lstStyle/>
        <a:p>
          <a:endParaRPr lang="en-US"/>
        </a:p>
      </dgm:t>
    </dgm:pt>
    <dgm:pt modelId="{7F60EF69-BE51-432D-9D17-4881E8B7398E}" type="pres">
      <dgm:prSet presAssocID="{92A3EDA2-427C-4143-BC6D-76B0E1666DC2}" presName="connTx" presStyleLbl="parChTrans1D2" presStyleIdx="3" presStyleCnt="7"/>
      <dgm:spPr/>
      <dgm:t>
        <a:bodyPr/>
        <a:lstStyle/>
        <a:p>
          <a:endParaRPr lang="en-US"/>
        </a:p>
      </dgm:t>
    </dgm:pt>
    <dgm:pt modelId="{AACD7859-F295-4434-991B-778C3FE1B33D}" type="pres">
      <dgm:prSet presAssocID="{8ED64144-E15D-4C4D-B2D4-FD96BC68A179}" presName="node" presStyleLbl="node1" presStyleIdx="3" presStyleCnt="7">
        <dgm:presLayoutVars>
          <dgm:bulletEnabled val="1"/>
        </dgm:presLayoutVars>
      </dgm:prSet>
      <dgm:spPr/>
      <dgm:t>
        <a:bodyPr/>
        <a:lstStyle/>
        <a:p>
          <a:endParaRPr lang="en-US"/>
        </a:p>
      </dgm:t>
    </dgm:pt>
    <dgm:pt modelId="{0DA930DB-EC02-4C6C-B5CA-A306E4B9202F}" type="pres">
      <dgm:prSet presAssocID="{46C920AD-F9D8-4591-AF25-F16908C2A3CD}" presName="Name9" presStyleLbl="parChTrans1D2" presStyleIdx="4" presStyleCnt="7"/>
      <dgm:spPr/>
      <dgm:t>
        <a:bodyPr/>
        <a:lstStyle/>
        <a:p>
          <a:endParaRPr lang="en-US"/>
        </a:p>
      </dgm:t>
    </dgm:pt>
    <dgm:pt modelId="{6364D5C6-DC22-4DB8-B6B2-0023FAE9531E}" type="pres">
      <dgm:prSet presAssocID="{46C920AD-F9D8-4591-AF25-F16908C2A3CD}" presName="connTx" presStyleLbl="parChTrans1D2" presStyleIdx="4" presStyleCnt="7"/>
      <dgm:spPr/>
      <dgm:t>
        <a:bodyPr/>
        <a:lstStyle/>
        <a:p>
          <a:endParaRPr lang="en-US"/>
        </a:p>
      </dgm:t>
    </dgm:pt>
    <dgm:pt modelId="{3A4EAA27-0433-4419-A4E1-DDE5738EBA0C}" type="pres">
      <dgm:prSet presAssocID="{B524207E-1268-43EF-A717-B0C92B208814}" presName="node" presStyleLbl="node1" presStyleIdx="4" presStyleCnt="7">
        <dgm:presLayoutVars>
          <dgm:bulletEnabled val="1"/>
        </dgm:presLayoutVars>
      </dgm:prSet>
      <dgm:spPr/>
      <dgm:t>
        <a:bodyPr/>
        <a:lstStyle/>
        <a:p>
          <a:endParaRPr lang="en-US"/>
        </a:p>
      </dgm:t>
    </dgm:pt>
    <dgm:pt modelId="{55F14AE0-9DE9-40D1-A7DB-E48C36EBE19C}" type="pres">
      <dgm:prSet presAssocID="{9F3DD3D9-2328-46AA-BE08-F28D1036E7EC}" presName="Name9" presStyleLbl="parChTrans1D2" presStyleIdx="5" presStyleCnt="7"/>
      <dgm:spPr/>
      <dgm:t>
        <a:bodyPr/>
        <a:lstStyle/>
        <a:p>
          <a:endParaRPr lang="en-US"/>
        </a:p>
      </dgm:t>
    </dgm:pt>
    <dgm:pt modelId="{3F6489C0-C1DF-47F8-B13F-DB20EB33B14F}" type="pres">
      <dgm:prSet presAssocID="{9F3DD3D9-2328-46AA-BE08-F28D1036E7EC}" presName="connTx" presStyleLbl="parChTrans1D2" presStyleIdx="5" presStyleCnt="7"/>
      <dgm:spPr/>
      <dgm:t>
        <a:bodyPr/>
        <a:lstStyle/>
        <a:p>
          <a:endParaRPr lang="en-US"/>
        </a:p>
      </dgm:t>
    </dgm:pt>
    <dgm:pt modelId="{6E3B4833-7106-4F98-8122-5D6F0A530DBE}" type="pres">
      <dgm:prSet presAssocID="{233F232F-2167-472D-914E-4DB86A725BB2}" presName="node" presStyleLbl="node1" presStyleIdx="5" presStyleCnt="7">
        <dgm:presLayoutVars>
          <dgm:bulletEnabled val="1"/>
        </dgm:presLayoutVars>
      </dgm:prSet>
      <dgm:spPr/>
      <dgm:t>
        <a:bodyPr/>
        <a:lstStyle/>
        <a:p>
          <a:endParaRPr lang="en-US"/>
        </a:p>
      </dgm:t>
    </dgm:pt>
    <dgm:pt modelId="{34D25EA4-2A2E-46E6-B751-CA402DED049D}" type="pres">
      <dgm:prSet presAssocID="{250E07C1-C49F-46E0-80FF-0C397C5D5210}" presName="Name9" presStyleLbl="parChTrans1D2" presStyleIdx="6" presStyleCnt="7"/>
      <dgm:spPr/>
      <dgm:t>
        <a:bodyPr/>
        <a:lstStyle/>
        <a:p>
          <a:endParaRPr lang="en-US"/>
        </a:p>
      </dgm:t>
    </dgm:pt>
    <dgm:pt modelId="{EC4DA949-A0E0-4D09-8C22-16FA74B76EBE}" type="pres">
      <dgm:prSet presAssocID="{250E07C1-C49F-46E0-80FF-0C397C5D5210}" presName="connTx" presStyleLbl="parChTrans1D2" presStyleIdx="6" presStyleCnt="7"/>
      <dgm:spPr/>
      <dgm:t>
        <a:bodyPr/>
        <a:lstStyle/>
        <a:p>
          <a:endParaRPr lang="en-US"/>
        </a:p>
      </dgm:t>
    </dgm:pt>
    <dgm:pt modelId="{79DF833B-D710-49AD-BB51-E2D59F9E9D61}" type="pres">
      <dgm:prSet presAssocID="{784DB232-AE68-4FC3-907A-2AAFF2EEBD1A}" presName="node" presStyleLbl="node1" presStyleIdx="6" presStyleCnt="7">
        <dgm:presLayoutVars>
          <dgm:bulletEnabled val="1"/>
        </dgm:presLayoutVars>
      </dgm:prSet>
      <dgm:spPr/>
      <dgm:t>
        <a:bodyPr/>
        <a:lstStyle/>
        <a:p>
          <a:endParaRPr lang="en-US"/>
        </a:p>
      </dgm:t>
    </dgm:pt>
  </dgm:ptLst>
  <dgm:cxnLst>
    <dgm:cxn modelId="{B59AADDD-DE38-4D6E-9E33-D790E295043C}" type="presOf" srcId="{89E60594-DB03-477A-B1A7-6D37BB94DD0F}" destId="{A836CA61-1109-4AF1-AB64-FA845691E7A5}" srcOrd="0" destOrd="0" presId="urn:microsoft.com/office/officeart/2005/8/layout/radial1"/>
    <dgm:cxn modelId="{9E67A1D2-A67B-45FA-98A7-75FA492126F2}" type="presOf" srcId="{E78691FD-8806-4AF6-A044-0A368EB557FF}" destId="{365E9930-80E5-4AB6-9D29-E7DA03270FEE}" srcOrd="0" destOrd="0" presId="urn:microsoft.com/office/officeart/2005/8/layout/radial1"/>
    <dgm:cxn modelId="{0F84EBEF-5F3E-4C46-BD74-B72F3A9223F2}" type="presOf" srcId="{46C920AD-F9D8-4591-AF25-F16908C2A3CD}" destId="{6364D5C6-DC22-4DB8-B6B2-0023FAE9531E}" srcOrd="1" destOrd="0" presId="urn:microsoft.com/office/officeart/2005/8/layout/radial1"/>
    <dgm:cxn modelId="{E3076A43-E11A-46F4-B273-0EA863BB7959}" type="presOf" srcId="{D2027CD9-1FA7-4A8A-91FA-D20E5BB42A76}" destId="{EE792028-8B31-4EB1-9CA7-106A719188C6}" srcOrd="0" destOrd="0" presId="urn:microsoft.com/office/officeart/2005/8/layout/radial1"/>
    <dgm:cxn modelId="{C1CAA57C-1777-4B59-9912-E4023C514057}" type="presOf" srcId="{784DB232-AE68-4FC3-907A-2AAFF2EEBD1A}" destId="{79DF833B-D710-49AD-BB51-E2D59F9E9D61}" srcOrd="0" destOrd="0" presId="urn:microsoft.com/office/officeart/2005/8/layout/radial1"/>
    <dgm:cxn modelId="{5C0FCF56-3824-4B6D-B42F-A6B07E97BF2F}" srcId="{89E60594-DB03-477A-B1A7-6D37BB94DD0F}" destId="{047587D8-36A7-4FB2-B7DB-34B73469A424}" srcOrd="2" destOrd="0" parTransId="{D2027CD9-1FA7-4A8A-91FA-D20E5BB42A76}" sibTransId="{A1D6FE6D-D249-406E-903B-29953C9F7C0D}"/>
    <dgm:cxn modelId="{2EA5D28D-0E5C-4981-9A31-552DF88ED8C7}" type="presOf" srcId="{8ED64144-E15D-4C4D-B2D4-FD96BC68A179}" destId="{AACD7859-F295-4434-991B-778C3FE1B33D}" srcOrd="0" destOrd="0" presId="urn:microsoft.com/office/officeart/2005/8/layout/radial1"/>
    <dgm:cxn modelId="{B6027E9B-9045-4643-BAB7-C60AFF43DC57}" type="presOf" srcId="{E39CD7A6-6E84-4204-9805-CB4BDBAD5C21}" destId="{4991223E-6A13-49CA-B48C-762276C9773B}" srcOrd="0" destOrd="0" presId="urn:microsoft.com/office/officeart/2005/8/layout/radial1"/>
    <dgm:cxn modelId="{FED13C86-0741-4577-864F-BAF7588C8935}" type="presOf" srcId="{047587D8-36A7-4FB2-B7DB-34B73469A424}" destId="{CC626CA8-9A29-48EF-A9B4-86EE6466AF30}" srcOrd="0" destOrd="0" presId="urn:microsoft.com/office/officeart/2005/8/layout/radial1"/>
    <dgm:cxn modelId="{7CC5E76C-576F-43F4-8F6C-0722447841F5}" type="presOf" srcId="{EACD06E9-39A8-4B91-8412-D296A1D8AED5}" destId="{EF32ADFD-BA08-4855-8002-D83FE2D296DC}" srcOrd="0" destOrd="0" presId="urn:microsoft.com/office/officeart/2005/8/layout/radial1"/>
    <dgm:cxn modelId="{3E67DEAC-F52E-44C4-8C9D-296ACAF6FCFB}" srcId="{89E60594-DB03-477A-B1A7-6D37BB94DD0F}" destId="{E78691FD-8806-4AF6-A044-0A368EB557FF}" srcOrd="1" destOrd="0" parTransId="{E03D95AC-A04D-4350-B998-749B04AC659F}" sibTransId="{5079B04D-22C2-4849-AE37-5D32ACAD760C}"/>
    <dgm:cxn modelId="{10B239F9-0855-485A-81E2-74F097F5D553}" type="presOf" srcId="{46C920AD-F9D8-4591-AF25-F16908C2A3CD}" destId="{0DA930DB-EC02-4C6C-B5CA-A306E4B9202F}" srcOrd="0" destOrd="0" presId="urn:microsoft.com/office/officeart/2005/8/layout/radial1"/>
    <dgm:cxn modelId="{F619C7E8-E698-472F-99CF-6F11DBD56B16}" type="presOf" srcId="{D2027CD9-1FA7-4A8A-91FA-D20E5BB42A76}" destId="{4E6061FF-CCC2-4EAF-A2C7-0761719A9831}" srcOrd="1" destOrd="0" presId="urn:microsoft.com/office/officeart/2005/8/layout/radial1"/>
    <dgm:cxn modelId="{0161E82D-4A0C-4D45-9623-629004810418}" type="presOf" srcId="{92A3EDA2-427C-4143-BC6D-76B0E1666DC2}" destId="{7F60EF69-BE51-432D-9D17-4881E8B7398E}" srcOrd="1" destOrd="0" presId="urn:microsoft.com/office/officeart/2005/8/layout/radial1"/>
    <dgm:cxn modelId="{FD6FEA41-D9A9-4C0C-9668-37E411E0629D}" srcId="{89E60594-DB03-477A-B1A7-6D37BB94DD0F}" destId="{233F232F-2167-472D-914E-4DB86A725BB2}" srcOrd="5" destOrd="0" parTransId="{9F3DD3D9-2328-46AA-BE08-F28D1036E7EC}" sibTransId="{E557F2EE-5BF8-4B73-8D09-A7C7D3785FEB}"/>
    <dgm:cxn modelId="{118A3511-8C3C-4677-9A12-9300A61E672F}" type="presOf" srcId="{92A3EDA2-427C-4143-BC6D-76B0E1666DC2}" destId="{E13C4607-CB8B-459F-98B2-2BE074861870}" srcOrd="0" destOrd="0" presId="urn:microsoft.com/office/officeart/2005/8/layout/radial1"/>
    <dgm:cxn modelId="{2FD4C4ED-3402-472D-9F19-5C0DED22F191}" type="presOf" srcId="{250E07C1-C49F-46E0-80FF-0C397C5D5210}" destId="{EC4DA949-A0E0-4D09-8C22-16FA74B76EBE}" srcOrd="1" destOrd="0" presId="urn:microsoft.com/office/officeart/2005/8/layout/radial1"/>
    <dgm:cxn modelId="{65492815-5487-4E84-9DE2-7E9C7B96F13F}" type="presOf" srcId="{E03D95AC-A04D-4350-B998-749B04AC659F}" destId="{93BE811F-4DB8-4CA5-BC0F-9C35AA847F4F}" srcOrd="1" destOrd="0" presId="urn:microsoft.com/office/officeart/2005/8/layout/radial1"/>
    <dgm:cxn modelId="{1016CBF3-674F-4FAA-8190-9BAC79C79B0A}" type="presOf" srcId="{9F3DD3D9-2328-46AA-BE08-F28D1036E7EC}" destId="{3F6489C0-C1DF-47F8-B13F-DB20EB33B14F}" srcOrd="1" destOrd="0" presId="urn:microsoft.com/office/officeart/2005/8/layout/radial1"/>
    <dgm:cxn modelId="{75B35E8C-8A54-4A7E-B993-92D5877032AC}" type="presOf" srcId="{250E07C1-C49F-46E0-80FF-0C397C5D5210}" destId="{34D25EA4-2A2E-46E6-B751-CA402DED049D}" srcOrd="0" destOrd="0" presId="urn:microsoft.com/office/officeart/2005/8/layout/radial1"/>
    <dgm:cxn modelId="{4F94A588-96B5-445C-8CFB-0EDB0BA57B14}" type="presOf" srcId="{E03D95AC-A04D-4350-B998-749B04AC659F}" destId="{A67158DD-659B-47C7-8AD6-5AD5E4BDA9C5}" srcOrd="0" destOrd="0" presId="urn:microsoft.com/office/officeart/2005/8/layout/radial1"/>
    <dgm:cxn modelId="{4B55A0F5-90F6-4063-A7BB-BA861662B9FD}" srcId="{89E60594-DB03-477A-B1A7-6D37BB94DD0F}" destId="{B524207E-1268-43EF-A717-B0C92B208814}" srcOrd="4" destOrd="0" parTransId="{46C920AD-F9D8-4591-AF25-F16908C2A3CD}" sibTransId="{6D3F88B0-84BD-4683-8BEF-813624D1018E}"/>
    <dgm:cxn modelId="{BFBE317B-8D69-4A44-981C-84674D1C91EF}" type="presOf" srcId="{9F3DD3D9-2328-46AA-BE08-F28D1036E7EC}" destId="{55F14AE0-9DE9-40D1-A7DB-E48C36EBE19C}" srcOrd="0" destOrd="0" presId="urn:microsoft.com/office/officeart/2005/8/layout/radial1"/>
    <dgm:cxn modelId="{EED8928B-52E1-4C95-8238-EAEE6C1CEAB8}" srcId="{EACD06E9-39A8-4B91-8412-D296A1D8AED5}" destId="{89E60594-DB03-477A-B1A7-6D37BB94DD0F}" srcOrd="0" destOrd="0" parTransId="{C50DDA87-CE62-41ED-9FFB-7BE33BCF68A4}" sibTransId="{1EAE7B28-B277-4F45-8C7C-AA0C74CC100D}"/>
    <dgm:cxn modelId="{AD8A6BF3-9030-4701-ADBF-2B66BE62F8F1}" type="presOf" srcId="{233F232F-2167-472D-914E-4DB86A725BB2}" destId="{6E3B4833-7106-4F98-8122-5D6F0A530DBE}" srcOrd="0" destOrd="0" presId="urn:microsoft.com/office/officeart/2005/8/layout/radial1"/>
    <dgm:cxn modelId="{27257BEF-3639-4624-9FD5-203C27E76834}" srcId="{89E60594-DB03-477A-B1A7-6D37BB94DD0F}" destId="{E39CD7A6-6E84-4204-9805-CB4BDBAD5C21}" srcOrd="0" destOrd="0" parTransId="{816D0727-47A3-4A5A-90FA-2E6F1464EFBE}" sibTransId="{8DBBDDC3-6289-4BEB-B4B9-CF593BB4952D}"/>
    <dgm:cxn modelId="{FA20BBE7-BB52-4AFB-B3A9-FE5ABC3BE4D0}" type="presOf" srcId="{B524207E-1268-43EF-A717-B0C92B208814}" destId="{3A4EAA27-0433-4419-A4E1-DDE5738EBA0C}" srcOrd="0" destOrd="0" presId="urn:microsoft.com/office/officeart/2005/8/layout/radial1"/>
    <dgm:cxn modelId="{7E4A036B-7F5C-4425-9B3C-BFB4CFBA8411}" type="presOf" srcId="{816D0727-47A3-4A5A-90FA-2E6F1464EFBE}" destId="{DF43BBFE-BF69-41D7-A377-73D5BD8B6EAE}" srcOrd="1" destOrd="0" presId="urn:microsoft.com/office/officeart/2005/8/layout/radial1"/>
    <dgm:cxn modelId="{57E26251-3155-4D09-B6C8-A1A9A1EB4624}" type="presOf" srcId="{816D0727-47A3-4A5A-90FA-2E6F1464EFBE}" destId="{D94BE0AF-6BC9-40DA-B35E-5C1448D31706}" srcOrd="0" destOrd="0" presId="urn:microsoft.com/office/officeart/2005/8/layout/radial1"/>
    <dgm:cxn modelId="{8311FD33-1F51-4361-B08C-8455FADC6D5A}" srcId="{89E60594-DB03-477A-B1A7-6D37BB94DD0F}" destId="{784DB232-AE68-4FC3-907A-2AAFF2EEBD1A}" srcOrd="6" destOrd="0" parTransId="{250E07C1-C49F-46E0-80FF-0C397C5D5210}" sibTransId="{44AE7C70-AB1C-4EA5-8C1C-D693F9F59F17}"/>
    <dgm:cxn modelId="{1BD5B720-FE1C-41EF-A7BD-16827E0E5BE6}" srcId="{89E60594-DB03-477A-B1A7-6D37BB94DD0F}" destId="{8ED64144-E15D-4C4D-B2D4-FD96BC68A179}" srcOrd="3" destOrd="0" parTransId="{92A3EDA2-427C-4143-BC6D-76B0E1666DC2}" sibTransId="{A3179A15-D02A-4A7D-A57A-FFCCEBA66113}"/>
    <dgm:cxn modelId="{39403216-6B7B-4502-912C-DF97B189D748}" type="presParOf" srcId="{EF32ADFD-BA08-4855-8002-D83FE2D296DC}" destId="{A836CA61-1109-4AF1-AB64-FA845691E7A5}" srcOrd="0" destOrd="0" presId="urn:microsoft.com/office/officeart/2005/8/layout/radial1"/>
    <dgm:cxn modelId="{F657B1A4-DB46-4BEB-AF71-0C2BFDB6DA34}" type="presParOf" srcId="{EF32ADFD-BA08-4855-8002-D83FE2D296DC}" destId="{D94BE0AF-6BC9-40DA-B35E-5C1448D31706}" srcOrd="1" destOrd="0" presId="urn:microsoft.com/office/officeart/2005/8/layout/radial1"/>
    <dgm:cxn modelId="{03A19CB0-1757-4036-A949-2F97261EE7AD}" type="presParOf" srcId="{D94BE0AF-6BC9-40DA-B35E-5C1448D31706}" destId="{DF43BBFE-BF69-41D7-A377-73D5BD8B6EAE}" srcOrd="0" destOrd="0" presId="urn:microsoft.com/office/officeart/2005/8/layout/radial1"/>
    <dgm:cxn modelId="{7E351D74-CD52-4BC7-B42E-EA9A399F0CC5}" type="presParOf" srcId="{EF32ADFD-BA08-4855-8002-D83FE2D296DC}" destId="{4991223E-6A13-49CA-B48C-762276C9773B}" srcOrd="2" destOrd="0" presId="urn:microsoft.com/office/officeart/2005/8/layout/radial1"/>
    <dgm:cxn modelId="{E16B9444-C865-44E8-A02A-AD6D7B5A26E2}" type="presParOf" srcId="{EF32ADFD-BA08-4855-8002-D83FE2D296DC}" destId="{A67158DD-659B-47C7-8AD6-5AD5E4BDA9C5}" srcOrd="3" destOrd="0" presId="urn:microsoft.com/office/officeart/2005/8/layout/radial1"/>
    <dgm:cxn modelId="{25A6FE3D-FB3D-4586-BC34-2EF9C1089BDD}" type="presParOf" srcId="{A67158DD-659B-47C7-8AD6-5AD5E4BDA9C5}" destId="{93BE811F-4DB8-4CA5-BC0F-9C35AA847F4F}" srcOrd="0" destOrd="0" presId="urn:microsoft.com/office/officeart/2005/8/layout/radial1"/>
    <dgm:cxn modelId="{B3ED3B0C-3CB1-4E78-9B4A-097D3A2CBAD4}" type="presParOf" srcId="{EF32ADFD-BA08-4855-8002-D83FE2D296DC}" destId="{365E9930-80E5-4AB6-9D29-E7DA03270FEE}" srcOrd="4" destOrd="0" presId="urn:microsoft.com/office/officeart/2005/8/layout/radial1"/>
    <dgm:cxn modelId="{CCFE74E5-8861-418D-A1D3-E40C9CB579D9}" type="presParOf" srcId="{EF32ADFD-BA08-4855-8002-D83FE2D296DC}" destId="{EE792028-8B31-4EB1-9CA7-106A719188C6}" srcOrd="5" destOrd="0" presId="urn:microsoft.com/office/officeart/2005/8/layout/radial1"/>
    <dgm:cxn modelId="{4B9A29D3-6414-4F1C-9705-9C36D7A28337}" type="presParOf" srcId="{EE792028-8B31-4EB1-9CA7-106A719188C6}" destId="{4E6061FF-CCC2-4EAF-A2C7-0761719A9831}" srcOrd="0" destOrd="0" presId="urn:microsoft.com/office/officeart/2005/8/layout/radial1"/>
    <dgm:cxn modelId="{6BCE7A7E-0B2B-4E16-87C5-1FED174086FB}" type="presParOf" srcId="{EF32ADFD-BA08-4855-8002-D83FE2D296DC}" destId="{CC626CA8-9A29-48EF-A9B4-86EE6466AF30}" srcOrd="6" destOrd="0" presId="urn:microsoft.com/office/officeart/2005/8/layout/radial1"/>
    <dgm:cxn modelId="{69D74773-3C02-49DC-BA18-413049F963EF}" type="presParOf" srcId="{EF32ADFD-BA08-4855-8002-D83FE2D296DC}" destId="{E13C4607-CB8B-459F-98B2-2BE074861870}" srcOrd="7" destOrd="0" presId="urn:microsoft.com/office/officeart/2005/8/layout/radial1"/>
    <dgm:cxn modelId="{714E326A-585D-48E1-8B23-3060093F0521}" type="presParOf" srcId="{E13C4607-CB8B-459F-98B2-2BE074861870}" destId="{7F60EF69-BE51-432D-9D17-4881E8B7398E}" srcOrd="0" destOrd="0" presId="urn:microsoft.com/office/officeart/2005/8/layout/radial1"/>
    <dgm:cxn modelId="{8D9EF81F-DDB6-4C1B-AC5A-2638106E2596}" type="presParOf" srcId="{EF32ADFD-BA08-4855-8002-D83FE2D296DC}" destId="{AACD7859-F295-4434-991B-778C3FE1B33D}" srcOrd="8" destOrd="0" presId="urn:microsoft.com/office/officeart/2005/8/layout/radial1"/>
    <dgm:cxn modelId="{2EFFFC2D-B6E2-410A-84B7-917FD4A8F823}" type="presParOf" srcId="{EF32ADFD-BA08-4855-8002-D83FE2D296DC}" destId="{0DA930DB-EC02-4C6C-B5CA-A306E4B9202F}" srcOrd="9" destOrd="0" presId="urn:microsoft.com/office/officeart/2005/8/layout/radial1"/>
    <dgm:cxn modelId="{E9284C7B-DDAC-46A7-8C0C-9F17A701CC6F}" type="presParOf" srcId="{0DA930DB-EC02-4C6C-B5CA-A306E4B9202F}" destId="{6364D5C6-DC22-4DB8-B6B2-0023FAE9531E}" srcOrd="0" destOrd="0" presId="urn:microsoft.com/office/officeart/2005/8/layout/radial1"/>
    <dgm:cxn modelId="{8A4CCF90-1533-470F-AE2A-EA0AC2BAF1E1}" type="presParOf" srcId="{EF32ADFD-BA08-4855-8002-D83FE2D296DC}" destId="{3A4EAA27-0433-4419-A4E1-DDE5738EBA0C}" srcOrd="10" destOrd="0" presId="urn:microsoft.com/office/officeart/2005/8/layout/radial1"/>
    <dgm:cxn modelId="{BDC7CFBB-92BC-480F-9826-C40EAD08A8A7}" type="presParOf" srcId="{EF32ADFD-BA08-4855-8002-D83FE2D296DC}" destId="{55F14AE0-9DE9-40D1-A7DB-E48C36EBE19C}" srcOrd="11" destOrd="0" presId="urn:microsoft.com/office/officeart/2005/8/layout/radial1"/>
    <dgm:cxn modelId="{2019579F-D764-4449-BDE0-7D5BC31BDA07}" type="presParOf" srcId="{55F14AE0-9DE9-40D1-A7DB-E48C36EBE19C}" destId="{3F6489C0-C1DF-47F8-B13F-DB20EB33B14F}" srcOrd="0" destOrd="0" presId="urn:microsoft.com/office/officeart/2005/8/layout/radial1"/>
    <dgm:cxn modelId="{D27911F9-BE8A-463A-9A6A-2D9156EFA4BB}" type="presParOf" srcId="{EF32ADFD-BA08-4855-8002-D83FE2D296DC}" destId="{6E3B4833-7106-4F98-8122-5D6F0A530DBE}" srcOrd="12" destOrd="0" presId="urn:microsoft.com/office/officeart/2005/8/layout/radial1"/>
    <dgm:cxn modelId="{72B9EF0A-1C70-4A4B-AF82-A42822ACFFBE}" type="presParOf" srcId="{EF32ADFD-BA08-4855-8002-D83FE2D296DC}" destId="{34D25EA4-2A2E-46E6-B751-CA402DED049D}" srcOrd="13" destOrd="0" presId="urn:microsoft.com/office/officeart/2005/8/layout/radial1"/>
    <dgm:cxn modelId="{C9973D7B-B9E8-4046-845E-02239762A69D}" type="presParOf" srcId="{34D25EA4-2A2E-46E6-B751-CA402DED049D}" destId="{EC4DA949-A0E0-4D09-8C22-16FA74B76EBE}" srcOrd="0" destOrd="0" presId="urn:microsoft.com/office/officeart/2005/8/layout/radial1"/>
    <dgm:cxn modelId="{174501F8-20CB-4F3D-91AE-87293F7C27CA}" type="presParOf" srcId="{EF32ADFD-BA08-4855-8002-D83FE2D296DC}" destId="{79DF833B-D710-49AD-BB51-E2D59F9E9D61}" srcOrd="14" destOrd="0" presId="urn:microsoft.com/office/officeart/2005/8/layout/radial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996FD2-A065-4788-B7E4-FA23CAD075F1}">
      <dsp:nvSpPr>
        <dsp:cNvPr id="0" name=""/>
        <dsp:cNvSpPr/>
      </dsp:nvSpPr>
      <dsp:spPr>
        <a:xfrm rot="5400000">
          <a:off x="433824" y="1227845"/>
          <a:ext cx="1301408" cy="2165514"/>
        </a:xfrm>
        <a:prstGeom prst="corner">
          <a:avLst>
            <a:gd name="adj1" fmla="val 16120"/>
            <a:gd name="adj2" fmla="val 1611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8AEBB3-F6B2-4FC6-AB85-DF0F335934F5}">
      <dsp:nvSpPr>
        <dsp:cNvPr id="0" name=""/>
        <dsp:cNvSpPr/>
      </dsp:nvSpPr>
      <dsp:spPr>
        <a:xfrm>
          <a:off x="216586" y="1874868"/>
          <a:ext cx="1955038" cy="1713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ctr" defTabSz="711200" rtl="1">
            <a:lnSpc>
              <a:spcPct val="90000"/>
            </a:lnSpc>
            <a:spcBef>
              <a:spcPct val="0"/>
            </a:spcBef>
            <a:spcAft>
              <a:spcPct val="35000"/>
            </a:spcAft>
          </a:pPr>
          <a:r>
            <a:rPr lang="fa-IR" sz="1600" kern="1200" dirty="0" smtClean="0">
              <a:cs typeface="B Titr" panose="00000700000000000000" pitchFamily="2" charset="-78"/>
            </a:rPr>
            <a:t>شناخت صحیح مسئله</a:t>
          </a:r>
        </a:p>
        <a:p>
          <a:pPr lvl="0" algn="ctr" defTabSz="711200" rtl="1">
            <a:lnSpc>
              <a:spcPct val="90000"/>
            </a:lnSpc>
            <a:spcBef>
              <a:spcPct val="0"/>
            </a:spcBef>
            <a:spcAft>
              <a:spcPct val="35000"/>
            </a:spcAft>
          </a:pPr>
          <a:r>
            <a:rPr lang="fa-IR" sz="1600" kern="1200" dirty="0" smtClean="0">
              <a:cs typeface="B Titr" panose="00000700000000000000" pitchFamily="2" charset="-78"/>
            </a:rPr>
            <a:t>(فهم عوامل مرتبط و روندهای حاکم، سناریوپردازی، ...)</a:t>
          </a:r>
          <a:endParaRPr lang="en-US" sz="1600" kern="1200" dirty="0">
            <a:cs typeface="B Titr" panose="00000700000000000000" pitchFamily="2" charset="-78"/>
          </a:endParaRPr>
        </a:p>
      </dsp:txBody>
      <dsp:txXfrm>
        <a:off x="216586" y="1874868"/>
        <a:ext cx="1955038" cy="1713706"/>
      </dsp:txXfrm>
    </dsp:sp>
    <dsp:sp modelId="{8E71E82B-25C8-41DA-8112-950D68B36543}">
      <dsp:nvSpPr>
        <dsp:cNvPr id="0" name=""/>
        <dsp:cNvSpPr/>
      </dsp:nvSpPr>
      <dsp:spPr>
        <a:xfrm>
          <a:off x="1802750" y="1068418"/>
          <a:ext cx="368875" cy="368875"/>
        </a:xfrm>
        <a:prstGeom prst="triangle">
          <a:avLst>
            <a:gd name="adj" fmla="val 10000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D9DF0E-AB29-4523-A17F-2D6A3D836DAD}">
      <dsp:nvSpPr>
        <dsp:cNvPr id="0" name=""/>
        <dsp:cNvSpPr/>
      </dsp:nvSpPr>
      <dsp:spPr>
        <a:xfrm rot="5400000">
          <a:off x="2827173" y="635609"/>
          <a:ext cx="1301408" cy="2165514"/>
        </a:xfrm>
        <a:prstGeom prst="corner">
          <a:avLst>
            <a:gd name="adj1" fmla="val 16120"/>
            <a:gd name="adj2" fmla="val 1611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A05494-76E5-4F04-8214-65E8D4C9D499}">
      <dsp:nvSpPr>
        <dsp:cNvPr id="0" name=""/>
        <dsp:cNvSpPr/>
      </dsp:nvSpPr>
      <dsp:spPr>
        <a:xfrm>
          <a:off x="2609936" y="1282631"/>
          <a:ext cx="1955038" cy="1713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ctr" defTabSz="711200" rtl="1">
            <a:lnSpc>
              <a:spcPct val="90000"/>
            </a:lnSpc>
            <a:spcBef>
              <a:spcPct val="0"/>
            </a:spcBef>
            <a:spcAft>
              <a:spcPct val="35000"/>
            </a:spcAft>
          </a:pPr>
          <a:r>
            <a:rPr lang="fa-IR" sz="1600" kern="1200" dirty="0" smtClean="0">
              <a:cs typeface="B Titr" panose="00000700000000000000" pitchFamily="2" charset="-78"/>
            </a:rPr>
            <a:t>تعیین تصویر مطلوب از آینده (مقایسه میان تصویر محتمل و مطلوب)</a:t>
          </a:r>
          <a:endParaRPr lang="en-US" sz="1600" kern="1200" dirty="0">
            <a:cs typeface="B Titr" panose="00000700000000000000" pitchFamily="2" charset="-78"/>
          </a:endParaRPr>
        </a:p>
      </dsp:txBody>
      <dsp:txXfrm>
        <a:off x="2609936" y="1282631"/>
        <a:ext cx="1955038" cy="1713706"/>
      </dsp:txXfrm>
    </dsp:sp>
    <dsp:sp modelId="{BCE8D251-996E-45A2-B174-9FE53F8679C3}">
      <dsp:nvSpPr>
        <dsp:cNvPr id="0" name=""/>
        <dsp:cNvSpPr/>
      </dsp:nvSpPr>
      <dsp:spPr>
        <a:xfrm>
          <a:off x="4196099" y="476181"/>
          <a:ext cx="368875" cy="368875"/>
        </a:xfrm>
        <a:prstGeom prst="triangle">
          <a:avLst>
            <a:gd name="adj" fmla="val 10000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FBEF9D-4536-4353-9EA3-CEC26D5FDA62}">
      <dsp:nvSpPr>
        <dsp:cNvPr id="0" name=""/>
        <dsp:cNvSpPr/>
      </dsp:nvSpPr>
      <dsp:spPr>
        <a:xfrm rot="5400000">
          <a:off x="5220523" y="43372"/>
          <a:ext cx="1301408" cy="2165514"/>
        </a:xfrm>
        <a:prstGeom prst="corner">
          <a:avLst>
            <a:gd name="adj1" fmla="val 16120"/>
            <a:gd name="adj2" fmla="val 1611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FE5AFA-7B65-494F-8DB8-A9DB0F7C08E5}">
      <dsp:nvSpPr>
        <dsp:cNvPr id="0" name=""/>
        <dsp:cNvSpPr/>
      </dsp:nvSpPr>
      <dsp:spPr>
        <a:xfrm>
          <a:off x="5003285" y="690394"/>
          <a:ext cx="1955038" cy="1713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ctr" defTabSz="711200" rtl="1">
            <a:lnSpc>
              <a:spcPct val="90000"/>
            </a:lnSpc>
            <a:spcBef>
              <a:spcPct val="0"/>
            </a:spcBef>
            <a:spcAft>
              <a:spcPct val="35000"/>
            </a:spcAft>
          </a:pPr>
          <a:r>
            <a:rPr lang="fa-IR" sz="1600" kern="1200" dirty="0" smtClean="0">
              <a:cs typeface="B Titr" panose="00000700000000000000" pitchFamily="2" charset="-78"/>
            </a:rPr>
            <a:t>تصمیم گیری جهت تحقق تصویر مطلوب (تصمیم گیری، مدیریت، بکارگیری ابزارها و تولید تکنولوژی و ...)</a:t>
          </a:r>
          <a:endParaRPr lang="en-US" sz="1600" kern="1200" dirty="0">
            <a:cs typeface="B Titr" panose="00000700000000000000" pitchFamily="2" charset="-78"/>
          </a:endParaRPr>
        </a:p>
      </dsp:txBody>
      <dsp:txXfrm>
        <a:off x="5003285" y="690394"/>
        <a:ext cx="1955038" cy="17137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996FD2-A065-4788-B7E4-FA23CAD075F1}">
      <dsp:nvSpPr>
        <dsp:cNvPr id="0" name=""/>
        <dsp:cNvSpPr/>
      </dsp:nvSpPr>
      <dsp:spPr>
        <a:xfrm rot="5400000">
          <a:off x="591189" y="-124634"/>
          <a:ext cx="1189917" cy="1979996"/>
        </a:xfrm>
        <a:prstGeom prst="corner">
          <a:avLst>
            <a:gd name="adj1" fmla="val 16120"/>
            <a:gd name="adj2" fmla="val 1611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8AEBB3-F6B2-4FC6-AB85-DF0F335934F5}">
      <dsp:nvSpPr>
        <dsp:cNvPr id="0" name=""/>
        <dsp:cNvSpPr/>
      </dsp:nvSpPr>
      <dsp:spPr>
        <a:xfrm>
          <a:off x="392562" y="466957"/>
          <a:ext cx="1787551" cy="1566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ctr" defTabSz="711200" rtl="1">
            <a:lnSpc>
              <a:spcPct val="90000"/>
            </a:lnSpc>
            <a:spcBef>
              <a:spcPct val="0"/>
            </a:spcBef>
            <a:spcAft>
              <a:spcPct val="35000"/>
            </a:spcAft>
          </a:pPr>
          <a:r>
            <a:rPr lang="fa-IR" sz="1600" kern="1200" dirty="0" smtClean="0">
              <a:cs typeface="B Titr" panose="00000700000000000000" pitchFamily="2" charset="-78"/>
            </a:rPr>
            <a:t>شناخت صحیح مسئله</a:t>
          </a:r>
        </a:p>
        <a:p>
          <a:pPr lvl="0" algn="ctr" defTabSz="711200" rtl="1">
            <a:lnSpc>
              <a:spcPct val="90000"/>
            </a:lnSpc>
            <a:spcBef>
              <a:spcPct val="0"/>
            </a:spcBef>
            <a:spcAft>
              <a:spcPct val="35000"/>
            </a:spcAft>
          </a:pPr>
          <a:r>
            <a:rPr lang="fa-IR" sz="1600" kern="1200" dirty="0" smtClean="0">
              <a:cs typeface="B Titr" panose="00000700000000000000" pitchFamily="2" charset="-78"/>
            </a:rPr>
            <a:t>(فهم عوامل مرتبط و روندهای حاکم، سناریوپردازی، ...)</a:t>
          </a:r>
          <a:endParaRPr lang="en-US" sz="1600" kern="1200" dirty="0">
            <a:cs typeface="B Titr" panose="00000700000000000000" pitchFamily="2" charset="-78"/>
          </a:endParaRPr>
        </a:p>
      </dsp:txBody>
      <dsp:txXfrm>
        <a:off x="392562" y="466957"/>
        <a:ext cx="1787551" cy="15668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36CA61-1109-4AF1-AB64-FA845691E7A5}">
      <dsp:nvSpPr>
        <dsp:cNvPr id="0" name=""/>
        <dsp:cNvSpPr/>
      </dsp:nvSpPr>
      <dsp:spPr>
        <a:xfrm>
          <a:off x="3493995" y="1850019"/>
          <a:ext cx="1220921" cy="122092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fa-IR" sz="1500" kern="1200" dirty="0" smtClean="0">
              <a:solidFill>
                <a:schemeClr val="tx1"/>
              </a:solidFill>
              <a:cs typeface="B Titr" panose="00000700000000000000" pitchFamily="2" charset="-78"/>
            </a:rPr>
            <a:t>سناریو پردازی</a:t>
          </a:r>
          <a:endParaRPr lang="en-US" sz="1500" kern="1200" dirty="0">
            <a:solidFill>
              <a:schemeClr val="tx1"/>
            </a:solidFill>
            <a:cs typeface="B Titr" panose="00000700000000000000" pitchFamily="2" charset="-78"/>
          </a:endParaRPr>
        </a:p>
      </dsp:txBody>
      <dsp:txXfrm>
        <a:off x="3672795" y="2028819"/>
        <a:ext cx="863321" cy="863321"/>
      </dsp:txXfrm>
    </dsp:sp>
    <dsp:sp modelId="{D94BE0AF-6BC9-40DA-B35E-5C1448D31706}">
      <dsp:nvSpPr>
        <dsp:cNvPr id="0" name=""/>
        <dsp:cNvSpPr/>
      </dsp:nvSpPr>
      <dsp:spPr>
        <a:xfrm rot="16200000">
          <a:off x="3799100" y="1531278"/>
          <a:ext cx="610710" cy="26771"/>
        </a:xfrm>
        <a:custGeom>
          <a:avLst/>
          <a:gdLst/>
          <a:ahLst/>
          <a:cxnLst/>
          <a:rect l="0" t="0" r="0" b="0"/>
          <a:pathLst>
            <a:path>
              <a:moveTo>
                <a:pt x="0" y="13385"/>
              </a:moveTo>
              <a:lnTo>
                <a:pt x="610710" y="13385"/>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66750">
            <a:lnSpc>
              <a:spcPct val="90000"/>
            </a:lnSpc>
            <a:spcBef>
              <a:spcPct val="0"/>
            </a:spcBef>
            <a:spcAft>
              <a:spcPct val="35000"/>
            </a:spcAft>
          </a:pPr>
          <a:endParaRPr lang="en-US" sz="1500" kern="1200">
            <a:cs typeface="B Titr" panose="00000700000000000000" pitchFamily="2" charset="-78"/>
          </a:endParaRPr>
        </a:p>
      </dsp:txBody>
      <dsp:txXfrm>
        <a:off x="4089188" y="1529396"/>
        <a:ext cx="30535" cy="30535"/>
      </dsp:txXfrm>
    </dsp:sp>
    <dsp:sp modelId="{4991223E-6A13-49CA-B48C-762276C9773B}">
      <dsp:nvSpPr>
        <dsp:cNvPr id="0" name=""/>
        <dsp:cNvSpPr/>
      </dsp:nvSpPr>
      <dsp:spPr>
        <a:xfrm>
          <a:off x="3493995" y="18387"/>
          <a:ext cx="1220921" cy="1220921"/>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fa-IR" sz="1500" kern="1200" dirty="0" smtClean="0">
              <a:solidFill>
                <a:schemeClr val="tx1"/>
              </a:solidFill>
              <a:cs typeface="B Titr" panose="00000700000000000000" pitchFamily="2" charset="-78"/>
            </a:rPr>
            <a:t>فهم عمیق و دقیق مسئله</a:t>
          </a:r>
          <a:endParaRPr lang="en-US" sz="1500" kern="1200" dirty="0">
            <a:solidFill>
              <a:schemeClr val="tx1"/>
            </a:solidFill>
            <a:cs typeface="B Titr" panose="00000700000000000000" pitchFamily="2" charset="-78"/>
          </a:endParaRPr>
        </a:p>
      </dsp:txBody>
      <dsp:txXfrm>
        <a:off x="3672795" y="197187"/>
        <a:ext cx="863321" cy="863321"/>
      </dsp:txXfrm>
    </dsp:sp>
    <dsp:sp modelId="{A67158DD-659B-47C7-8AD6-5AD5E4BDA9C5}">
      <dsp:nvSpPr>
        <dsp:cNvPr id="0" name=""/>
        <dsp:cNvSpPr/>
      </dsp:nvSpPr>
      <dsp:spPr>
        <a:xfrm rot="19285714">
          <a:off x="4515114" y="1876092"/>
          <a:ext cx="610710" cy="26771"/>
        </a:xfrm>
        <a:custGeom>
          <a:avLst/>
          <a:gdLst/>
          <a:ahLst/>
          <a:cxnLst/>
          <a:rect l="0" t="0" r="0" b="0"/>
          <a:pathLst>
            <a:path>
              <a:moveTo>
                <a:pt x="0" y="13385"/>
              </a:moveTo>
              <a:lnTo>
                <a:pt x="610710" y="13385"/>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66750">
            <a:lnSpc>
              <a:spcPct val="90000"/>
            </a:lnSpc>
            <a:spcBef>
              <a:spcPct val="0"/>
            </a:spcBef>
            <a:spcAft>
              <a:spcPct val="35000"/>
            </a:spcAft>
          </a:pPr>
          <a:endParaRPr lang="en-US" sz="1500" kern="1200">
            <a:cs typeface="B Titr" panose="00000700000000000000" pitchFamily="2" charset="-78"/>
          </a:endParaRPr>
        </a:p>
      </dsp:txBody>
      <dsp:txXfrm>
        <a:off x="4805202" y="1874210"/>
        <a:ext cx="30535" cy="30535"/>
      </dsp:txXfrm>
    </dsp:sp>
    <dsp:sp modelId="{365E9930-80E5-4AB6-9D29-E7DA03270FEE}">
      <dsp:nvSpPr>
        <dsp:cNvPr id="0" name=""/>
        <dsp:cNvSpPr/>
      </dsp:nvSpPr>
      <dsp:spPr>
        <a:xfrm>
          <a:off x="4926022" y="708015"/>
          <a:ext cx="1220921" cy="1220921"/>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fa-IR" sz="1500" kern="1200" dirty="0" smtClean="0">
              <a:solidFill>
                <a:schemeClr val="tx1"/>
              </a:solidFill>
              <a:cs typeface="B Titr" panose="00000700000000000000" pitchFamily="2" charset="-78"/>
            </a:rPr>
            <a:t>جامع نگری و فهم سیستمی</a:t>
          </a:r>
          <a:endParaRPr lang="en-US" sz="1500" kern="1200" dirty="0">
            <a:solidFill>
              <a:schemeClr val="tx1"/>
            </a:solidFill>
            <a:cs typeface="B Titr" panose="00000700000000000000" pitchFamily="2" charset="-78"/>
          </a:endParaRPr>
        </a:p>
      </dsp:txBody>
      <dsp:txXfrm>
        <a:off x="5104822" y="886815"/>
        <a:ext cx="863321" cy="863321"/>
      </dsp:txXfrm>
    </dsp:sp>
    <dsp:sp modelId="{EE792028-8B31-4EB1-9CA7-106A719188C6}">
      <dsp:nvSpPr>
        <dsp:cNvPr id="0" name=""/>
        <dsp:cNvSpPr/>
      </dsp:nvSpPr>
      <dsp:spPr>
        <a:xfrm rot="771429">
          <a:off x="4691955" y="2650882"/>
          <a:ext cx="610710" cy="26771"/>
        </a:xfrm>
        <a:custGeom>
          <a:avLst/>
          <a:gdLst/>
          <a:ahLst/>
          <a:cxnLst/>
          <a:rect l="0" t="0" r="0" b="0"/>
          <a:pathLst>
            <a:path>
              <a:moveTo>
                <a:pt x="0" y="13385"/>
              </a:moveTo>
              <a:lnTo>
                <a:pt x="610710" y="13385"/>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66750">
            <a:lnSpc>
              <a:spcPct val="90000"/>
            </a:lnSpc>
            <a:spcBef>
              <a:spcPct val="0"/>
            </a:spcBef>
            <a:spcAft>
              <a:spcPct val="35000"/>
            </a:spcAft>
          </a:pPr>
          <a:endParaRPr lang="en-US" sz="1500" kern="1200">
            <a:cs typeface="B Titr" panose="00000700000000000000" pitchFamily="2" charset="-78"/>
          </a:endParaRPr>
        </a:p>
      </dsp:txBody>
      <dsp:txXfrm>
        <a:off x="4982042" y="2649000"/>
        <a:ext cx="30535" cy="30535"/>
      </dsp:txXfrm>
    </dsp:sp>
    <dsp:sp modelId="{CC626CA8-9A29-48EF-A9B4-86EE6466AF30}">
      <dsp:nvSpPr>
        <dsp:cNvPr id="0" name=""/>
        <dsp:cNvSpPr/>
      </dsp:nvSpPr>
      <dsp:spPr>
        <a:xfrm>
          <a:off x="5279704" y="2257595"/>
          <a:ext cx="1220921" cy="1220921"/>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fa-IR" sz="1500" kern="1200" dirty="0" smtClean="0">
              <a:solidFill>
                <a:schemeClr val="tx1"/>
              </a:solidFill>
              <a:cs typeface="B Titr" panose="00000700000000000000" pitchFamily="2" charset="-78"/>
            </a:rPr>
            <a:t>همگرایی ذینفعان و فهم مشترک</a:t>
          </a:r>
          <a:endParaRPr lang="en-US" sz="1500" kern="1200" dirty="0">
            <a:solidFill>
              <a:schemeClr val="tx1"/>
            </a:solidFill>
            <a:cs typeface="B Titr" panose="00000700000000000000" pitchFamily="2" charset="-78"/>
          </a:endParaRPr>
        </a:p>
      </dsp:txBody>
      <dsp:txXfrm>
        <a:off x="5458504" y="2436395"/>
        <a:ext cx="863321" cy="863321"/>
      </dsp:txXfrm>
    </dsp:sp>
    <dsp:sp modelId="{E13C4607-CB8B-459F-98B2-2BE074861870}">
      <dsp:nvSpPr>
        <dsp:cNvPr id="0" name=""/>
        <dsp:cNvSpPr/>
      </dsp:nvSpPr>
      <dsp:spPr>
        <a:xfrm rot="3857143">
          <a:off x="4196458" y="3272216"/>
          <a:ext cx="610710" cy="26771"/>
        </a:xfrm>
        <a:custGeom>
          <a:avLst/>
          <a:gdLst/>
          <a:ahLst/>
          <a:cxnLst/>
          <a:rect l="0" t="0" r="0" b="0"/>
          <a:pathLst>
            <a:path>
              <a:moveTo>
                <a:pt x="0" y="13385"/>
              </a:moveTo>
              <a:lnTo>
                <a:pt x="610710" y="13385"/>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486545" y="3270334"/>
        <a:ext cx="30535" cy="30535"/>
      </dsp:txXfrm>
    </dsp:sp>
    <dsp:sp modelId="{AACD7859-F295-4434-991B-778C3FE1B33D}">
      <dsp:nvSpPr>
        <dsp:cNvPr id="0" name=""/>
        <dsp:cNvSpPr/>
      </dsp:nvSpPr>
      <dsp:spPr>
        <a:xfrm>
          <a:off x="4288710" y="3500263"/>
          <a:ext cx="1220921" cy="1220921"/>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fa-IR" sz="1500" kern="1200" dirty="0" smtClean="0">
              <a:solidFill>
                <a:schemeClr val="tx1"/>
              </a:solidFill>
              <a:cs typeface="B Titr" panose="00000700000000000000" pitchFamily="2" charset="-78"/>
            </a:rPr>
            <a:t>هوشمندی نسبت به محیط</a:t>
          </a:r>
          <a:endParaRPr lang="en-US" sz="1500" kern="1200" dirty="0">
            <a:solidFill>
              <a:schemeClr val="tx1"/>
            </a:solidFill>
            <a:cs typeface="B Titr" panose="00000700000000000000" pitchFamily="2" charset="-78"/>
          </a:endParaRPr>
        </a:p>
      </dsp:txBody>
      <dsp:txXfrm>
        <a:off x="4467510" y="3679063"/>
        <a:ext cx="863321" cy="863321"/>
      </dsp:txXfrm>
    </dsp:sp>
    <dsp:sp modelId="{0DA930DB-EC02-4C6C-B5CA-A306E4B9202F}">
      <dsp:nvSpPr>
        <dsp:cNvPr id="0" name=""/>
        <dsp:cNvSpPr/>
      </dsp:nvSpPr>
      <dsp:spPr>
        <a:xfrm rot="6942857">
          <a:off x="3401743" y="3272216"/>
          <a:ext cx="610710" cy="26771"/>
        </a:xfrm>
        <a:custGeom>
          <a:avLst/>
          <a:gdLst/>
          <a:ahLst/>
          <a:cxnLst/>
          <a:rect l="0" t="0" r="0" b="0"/>
          <a:pathLst>
            <a:path>
              <a:moveTo>
                <a:pt x="0" y="13385"/>
              </a:moveTo>
              <a:lnTo>
                <a:pt x="610710" y="13385"/>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691830" y="3270334"/>
        <a:ext cx="30535" cy="30535"/>
      </dsp:txXfrm>
    </dsp:sp>
    <dsp:sp modelId="{3A4EAA27-0433-4419-A4E1-DDE5738EBA0C}">
      <dsp:nvSpPr>
        <dsp:cNvPr id="0" name=""/>
        <dsp:cNvSpPr/>
      </dsp:nvSpPr>
      <dsp:spPr>
        <a:xfrm>
          <a:off x="2699279" y="3500263"/>
          <a:ext cx="1220921" cy="1220921"/>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fa-IR" sz="1500" kern="1200" dirty="0" smtClean="0">
              <a:solidFill>
                <a:schemeClr val="tx1"/>
              </a:solidFill>
              <a:cs typeface="B Titr" panose="00000700000000000000" pitchFamily="2" charset="-78"/>
            </a:rPr>
            <a:t>امکان برنامه ریزی پایدار</a:t>
          </a:r>
          <a:endParaRPr lang="en-US" sz="1500" kern="1200" dirty="0">
            <a:solidFill>
              <a:schemeClr val="tx1"/>
            </a:solidFill>
            <a:cs typeface="B Titr" panose="00000700000000000000" pitchFamily="2" charset="-78"/>
          </a:endParaRPr>
        </a:p>
      </dsp:txBody>
      <dsp:txXfrm>
        <a:off x="2878079" y="3679063"/>
        <a:ext cx="863321" cy="863321"/>
      </dsp:txXfrm>
    </dsp:sp>
    <dsp:sp modelId="{55F14AE0-9DE9-40D1-A7DB-E48C36EBE19C}">
      <dsp:nvSpPr>
        <dsp:cNvPr id="0" name=""/>
        <dsp:cNvSpPr/>
      </dsp:nvSpPr>
      <dsp:spPr>
        <a:xfrm rot="10028571">
          <a:off x="2906246" y="2650882"/>
          <a:ext cx="610710" cy="26771"/>
        </a:xfrm>
        <a:custGeom>
          <a:avLst/>
          <a:gdLst/>
          <a:ahLst/>
          <a:cxnLst/>
          <a:rect l="0" t="0" r="0" b="0"/>
          <a:pathLst>
            <a:path>
              <a:moveTo>
                <a:pt x="0" y="13385"/>
              </a:moveTo>
              <a:lnTo>
                <a:pt x="610710" y="13385"/>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196333" y="2649000"/>
        <a:ext cx="30535" cy="30535"/>
      </dsp:txXfrm>
    </dsp:sp>
    <dsp:sp modelId="{6E3B4833-7106-4F98-8122-5D6F0A530DBE}">
      <dsp:nvSpPr>
        <dsp:cNvPr id="0" name=""/>
        <dsp:cNvSpPr/>
      </dsp:nvSpPr>
      <dsp:spPr>
        <a:xfrm>
          <a:off x="1708285" y="2257595"/>
          <a:ext cx="1220921" cy="1220921"/>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fa-IR" sz="1500" kern="1200" dirty="0" smtClean="0">
              <a:solidFill>
                <a:schemeClr val="tx1"/>
              </a:solidFill>
              <a:cs typeface="B Titr" panose="00000700000000000000" pitchFamily="2" charset="-78"/>
            </a:rPr>
            <a:t>رویکرد فعال نسبت به تغییرات</a:t>
          </a:r>
          <a:endParaRPr lang="en-US" sz="1500" kern="1200" dirty="0">
            <a:solidFill>
              <a:schemeClr val="tx1"/>
            </a:solidFill>
            <a:cs typeface="B Titr" panose="00000700000000000000" pitchFamily="2" charset="-78"/>
          </a:endParaRPr>
        </a:p>
      </dsp:txBody>
      <dsp:txXfrm>
        <a:off x="1887085" y="2436395"/>
        <a:ext cx="863321" cy="863321"/>
      </dsp:txXfrm>
    </dsp:sp>
    <dsp:sp modelId="{34D25EA4-2A2E-46E6-B751-CA402DED049D}">
      <dsp:nvSpPr>
        <dsp:cNvPr id="0" name=""/>
        <dsp:cNvSpPr/>
      </dsp:nvSpPr>
      <dsp:spPr>
        <a:xfrm rot="13114286">
          <a:off x="3083086" y="1876092"/>
          <a:ext cx="610710" cy="26771"/>
        </a:xfrm>
        <a:custGeom>
          <a:avLst/>
          <a:gdLst/>
          <a:ahLst/>
          <a:cxnLst/>
          <a:rect l="0" t="0" r="0" b="0"/>
          <a:pathLst>
            <a:path>
              <a:moveTo>
                <a:pt x="0" y="13385"/>
              </a:moveTo>
              <a:lnTo>
                <a:pt x="610710" y="13385"/>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373174" y="1874210"/>
        <a:ext cx="30535" cy="30535"/>
      </dsp:txXfrm>
    </dsp:sp>
    <dsp:sp modelId="{79DF833B-D710-49AD-BB51-E2D59F9E9D61}">
      <dsp:nvSpPr>
        <dsp:cNvPr id="0" name=""/>
        <dsp:cNvSpPr/>
      </dsp:nvSpPr>
      <dsp:spPr>
        <a:xfrm>
          <a:off x="2061967" y="708015"/>
          <a:ext cx="1220921" cy="1220921"/>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fa-IR" sz="1500" kern="1200" dirty="0" smtClean="0">
              <a:solidFill>
                <a:schemeClr val="tx1"/>
              </a:solidFill>
              <a:cs typeface="B Titr" panose="00000700000000000000" pitchFamily="2" charset="-78"/>
            </a:rPr>
            <a:t>شفاف سازی و تصریح ارزش ها</a:t>
          </a:r>
          <a:endParaRPr lang="en-US" sz="1500" kern="1200" dirty="0">
            <a:solidFill>
              <a:schemeClr val="tx1"/>
            </a:solidFill>
            <a:cs typeface="B Titr" panose="00000700000000000000" pitchFamily="2" charset="-78"/>
          </a:endParaRPr>
        </a:p>
      </dsp:txBody>
      <dsp:txXfrm>
        <a:off x="2240767" y="886815"/>
        <a:ext cx="863321" cy="863321"/>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F3388F-A1E9-43EE-A120-C8753BD61100}" type="datetimeFigureOut">
              <a:rPr lang="en-US" smtClean="0"/>
              <a:t>1/25/2016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445498-59BC-4EB7-9B3D-CE824AF9673F}" type="slidenum">
              <a:rPr lang="en-US" smtClean="0"/>
              <a:t>‹#›</a:t>
            </a:fld>
            <a:endParaRPr lang="en-US"/>
          </a:p>
        </p:txBody>
      </p:sp>
    </p:spTree>
    <p:extLst>
      <p:ext uri="{BB962C8B-B14F-4D97-AF65-F5344CB8AC3E}">
        <p14:creationId xmlns:p14="http://schemas.microsoft.com/office/powerpoint/2010/main" val="3943607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10</a:t>
            </a:fld>
            <a:endParaRPr lang="en-US" dirty="0"/>
          </a:p>
        </p:txBody>
      </p:sp>
    </p:spTree>
    <p:extLst>
      <p:ext uri="{BB962C8B-B14F-4D97-AF65-F5344CB8AC3E}">
        <p14:creationId xmlns:p14="http://schemas.microsoft.com/office/powerpoint/2010/main" val="2642642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1"/>
            <a:r>
              <a:rPr lang="ar-SA" sz="1200" kern="1200" dirty="0" smtClean="0">
                <a:solidFill>
                  <a:schemeClr val="tx1"/>
                </a:solidFill>
                <a:latin typeface="+mn-lt"/>
                <a:ea typeface="+mn-ea"/>
                <a:cs typeface="+mn-cs"/>
              </a:rPr>
              <a:t>این متغیرها در نمودار در محدوده بالای خط قطری ناحیه شمال شرقی نمودار قرار دارند. این متغیرها ظرفیت بسیار بالایی برای تبدیل شدن به بازیگران کلیدی سیستم دارا هستند، زیرا به علت ماهیت ناپایدارشدن، پتانسیل تبدیل شدن به نقطه</a:t>
            </a:r>
            <a:r>
              <a:rPr lang="en-US" sz="1200" kern="1200" dirty="0" smtClean="0">
                <a:solidFill>
                  <a:schemeClr val="tx1"/>
                </a:solidFill>
                <a:latin typeface="+mn-lt"/>
                <a:ea typeface="+mn-ea"/>
                <a:cs typeface="+mn-cs"/>
              </a:rPr>
              <a:t> "</a:t>
            </a:r>
            <a:r>
              <a:rPr lang="ar-SA" sz="1200" kern="1200" dirty="0" smtClean="0">
                <a:solidFill>
                  <a:schemeClr val="tx1"/>
                </a:solidFill>
                <a:latin typeface="+mn-lt"/>
                <a:ea typeface="+mn-ea"/>
                <a:cs typeface="+mn-cs"/>
              </a:rPr>
              <a:t>انفصال سیستم</a:t>
            </a:r>
            <a:r>
              <a:rPr lang="en-US" sz="1200" kern="1200" dirty="0" smtClean="0">
                <a:solidFill>
                  <a:schemeClr val="tx1"/>
                </a:solidFill>
                <a:latin typeface="+mn-lt"/>
                <a:ea typeface="+mn-ea"/>
                <a:cs typeface="+mn-cs"/>
              </a:rPr>
              <a:t>" </a:t>
            </a:r>
            <a:r>
              <a:rPr lang="ar-SA" sz="1200" kern="1200" dirty="0" smtClean="0">
                <a:solidFill>
                  <a:schemeClr val="tx1"/>
                </a:solidFill>
                <a:latin typeface="+mn-lt"/>
                <a:ea typeface="+mn-ea"/>
                <a:cs typeface="+mn-cs"/>
              </a:rPr>
              <a:t>را دارا می‌باشند</a:t>
            </a:r>
            <a:r>
              <a:rPr lang="en-US" sz="1200" kern="1200" dirty="0" smtClean="0">
                <a:solidFill>
                  <a:schemeClr val="tx1"/>
                </a:solidFill>
                <a:latin typeface="+mn-lt"/>
                <a:ea typeface="+mn-ea"/>
                <a:cs typeface="+mn-cs"/>
              </a:rPr>
              <a:t>.</a:t>
            </a:r>
          </a:p>
          <a:p>
            <a:pPr rtl="1"/>
            <a:r>
              <a:rPr lang="ar-SA" sz="1200" b="1" kern="1200" dirty="0" smtClean="0">
                <a:solidFill>
                  <a:schemeClr val="tx1"/>
                </a:solidFill>
                <a:latin typeface="+mn-lt"/>
                <a:ea typeface="+mn-ea"/>
                <a:cs typeface="+mn-cs"/>
              </a:rPr>
              <a:t>متغیرهای هدف</a:t>
            </a:r>
            <a:endParaRPr lang="en-US" sz="1200" kern="1200" dirty="0" smtClean="0">
              <a:solidFill>
                <a:schemeClr val="tx1"/>
              </a:solidFill>
              <a:latin typeface="+mn-lt"/>
              <a:ea typeface="+mn-ea"/>
              <a:cs typeface="+mn-cs"/>
            </a:endParaRPr>
          </a:p>
          <a:p>
            <a:pPr rtl="1"/>
            <a:r>
              <a:rPr lang="ar-SA" sz="1200" kern="1200" dirty="0" smtClean="0">
                <a:solidFill>
                  <a:schemeClr val="tx1"/>
                </a:solidFill>
                <a:latin typeface="+mn-lt"/>
                <a:ea typeface="+mn-ea"/>
                <a:cs typeface="+mn-cs"/>
              </a:rPr>
              <a:t>این متغیرها در زیر خط قطری ناحیه شمال شرقی نمودار، قرار دارند. این متغیرها بیش از آنکه تاثیرگذار باشند، تاثیرپذیرند. بنابراین میتوان آنها را با قطعیت قابل قبولی به عنوان نتایج تکامل سیستم شناسایی نمود. با دستکاری این متغیرها، میتوان به تغییرات و تکامل سیستم در جهت مورد نظر دست یافت. لذا این متغیرها بیش از آنکه نتایج تعیین شده‌ای را به نمایش گذارند، نمایانگر "اهداف ممکن" در سیستم می‌باشند.</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11</a:t>
            </a:fld>
            <a:endParaRPr lang="en-US" dirty="0"/>
          </a:p>
        </p:txBody>
      </p:sp>
    </p:spTree>
    <p:extLst>
      <p:ext uri="{BB962C8B-B14F-4D97-AF65-F5344CB8AC3E}">
        <p14:creationId xmlns:p14="http://schemas.microsoft.com/office/powerpoint/2010/main" val="2642642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1"/>
            <a:r>
              <a:rPr lang="ar-SA" sz="1200" kern="1200" dirty="0" smtClean="0">
                <a:solidFill>
                  <a:schemeClr val="tx1"/>
                </a:solidFill>
                <a:latin typeface="+mn-lt"/>
                <a:ea typeface="+mn-ea"/>
                <a:cs typeface="+mn-cs"/>
              </a:rPr>
              <a:t>این متغیرها در نمودار در محدوده بالای خط قطری ناحیه شمال شرقی نمودار قرار دارند. این متغیرها ظرفیت بسیار بالایی برای تبدیل شدن به بازیگران کلیدی سیستم دارا هستند، زیرا به علت ماهیت ناپایدارشدن، پتانسیل تبدیل شدن به نقطه</a:t>
            </a:r>
            <a:r>
              <a:rPr lang="en-US" sz="1200" kern="1200" dirty="0" smtClean="0">
                <a:solidFill>
                  <a:schemeClr val="tx1"/>
                </a:solidFill>
                <a:latin typeface="+mn-lt"/>
                <a:ea typeface="+mn-ea"/>
                <a:cs typeface="+mn-cs"/>
              </a:rPr>
              <a:t> "</a:t>
            </a:r>
            <a:r>
              <a:rPr lang="ar-SA" sz="1200" kern="1200" dirty="0" smtClean="0">
                <a:solidFill>
                  <a:schemeClr val="tx1"/>
                </a:solidFill>
                <a:latin typeface="+mn-lt"/>
                <a:ea typeface="+mn-ea"/>
                <a:cs typeface="+mn-cs"/>
              </a:rPr>
              <a:t>انفصال سیستم</a:t>
            </a:r>
            <a:r>
              <a:rPr lang="en-US" sz="1200" kern="1200" dirty="0" smtClean="0">
                <a:solidFill>
                  <a:schemeClr val="tx1"/>
                </a:solidFill>
                <a:latin typeface="+mn-lt"/>
                <a:ea typeface="+mn-ea"/>
                <a:cs typeface="+mn-cs"/>
              </a:rPr>
              <a:t>" </a:t>
            </a:r>
            <a:r>
              <a:rPr lang="ar-SA" sz="1200" kern="1200" dirty="0" smtClean="0">
                <a:solidFill>
                  <a:schemeClr val="tx1"/>
                </a:solidFill>
                <a:latin typeface="+mn-lt"/>
                <a:ea typeface="+mn-ea"/>
                <a:cs typeface="+mn-cs"/>
              </a:rPr>
              <a:t>را دارا می‌باشند</a:t>
            </a:r>
            <a:r>
              <a:rPr lang="en-US" sz="1200" kern="1200" dirty="0" smtClean="0">
                <a:solidFill>
                  <a:schemeClr val="tx1"/>
                </a:solidFill>
                <a:latin typeface="+mn-lt"/>
                <a:ea typeface="+mn-ea"/>
                <a:cs typeface="+mn-cs"/>
              </a:rPr>
              <a:t>.</a:t>
            </a:r>
          </a:p>
          <a:p>
            <a:pPr rtl="1"/>
            <a:r>
              <a:rPr lang="ar-SA" sz="1200" b="1" kern="1200" dirty="0" smtClean="0">
                <a:solidFill>
                  <a:schemeClr val="tx1"/>
                </a:solidFill>
                <a:latin typeface="+mn-lt"/>
                <a:ea typeface="+mn-ea"/>
                <a:cs typeface="+mn-cs"/>
              </a:rPr>
              <a:t>متغیرهای هدف</a:t>
            </a:r>
            <a:endParaRPr lang="en-US" sz="1200" kern="1200" dirty="0" smtClean="0">
              <a:solidFill>
                <a:schemeClr val="tx1"/>
              </a:solidFill>
              <a:latin typeface="+mn-lt"/>
              <a:ea typeface="+mn-ea"/>
              <a:cs typeface="+mn-cs"/>
            </a:endParaRPr>
          </a:p>
          <a:p>
            <a:pPr rtl="1"/>
            <a:r>
              <a:rPr lang="ar-SA" sz="1200" kern="1200" dirty="0" smtClean="0">
                <a:solidFill>
                  <a:schemeClr val="tx1"/>
                </a:solidFill>
                <a:latin typeface="+mn-lt"/>
                <a:ea typeface="+mn-ea"/>
                <a:cs typeface="+mn-cs"/>
              </a:rPr>
              <a:t>این متغیرها در زیر خط قطری ناحیه شمال شرقی نمودار، قرار دارند. این متغیرها بیش از آنکه تاثیرگذار باشند، تاثیرپذیرند. بنابراین میتوان آنها را با قطعیت قابل قبولی به عنوان نتایج تکامل سیستم شناسایی نمود. با دستکاری این متغیرها، میتوان به تغییرات و تکامل سیستم در جهت مورد نظر دست یافت. لذا این متغیرها بیش از آنکه نتایج تعیین شده‌ای را به نمایش گذارند، نمایانگر "اهداف ممکن" در سیستم می‌باشند.</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12</a:t>
            </a:fld>
            <a:endParaRPr lang="en-US" dirty="0"/>
          </a:p>
        </p:txBody>
      </p:sp>
    </p:spTree>
    <p:extLst>
      <p:ext uri="{BB962C8B-B14F-4D97-AF65-F5344CB8AC3E}">
        <p14:creationId xmlns:p14="http://schemas.microsoft.com/office/powerpoint/2010/main" val="26426426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3E5698-7635-47A0-9D2F-EB2E9E1A22E0}" type="datetimeFigureOut">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0E7E1D-8B68-4E94-B096-25E291648629}" type="slidenum">
              <a:rPr lang="en-US" smtClean="0"/>
              <a:t>‹#›</a:t>
            </a:fld>
            <a:endParaRPr lang="en-US"/>
          </a:p>
        </p:txBody>
      </p:sp>
    </p:spTree>
    <p:extLst>
      <p:ext uri="{BB962C8B-B14F-4D97-AF65-F5344CB8AC3E}">
        <p14:creationId xmlns:p14="http://schemas.microsoft.com/office/powerpoint/2010/main" val="914152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3E5698-7635-47A0-9D2F-EB2E9E1A22E0}" type="datetimeFigureOut">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0E7E1D-8B68-4E94-B096-25E291648629}" type="slidenum">
              <a:rPr lang="en-US" smtClean="0"/>
              <a:t>‹#›</a:t>
            </a:fld>
            <a:endParaRPr lang="en-US"/>
          </a:p>
        </p:txBody>
      </p:sp>
    </p:spTree>
    <p:extLst>
      <p:ext uri="{BB962C8B-B14F-4D97-AF65-F5344CB8AC3E}">
        <p14:creationId xmlns:p14="http://schemas.microsoft.com/office/powerpoint/2010/main" val="2726496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3E5698-7635-47A0-9D2F-EB2E9E1A22E0}" type="datetimeFigureOut">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0E7E1D-8B68-4E94-B096-25E291648629}" type="slidenum">
              <a:rPr lang="en-US" smtClean="0"/>
              <a:t>‹#›</a:t>
            </a:fld>
            <a:endParaRPr lang="en-US"/>
          </a:p>
        </p:txBody>
      </p:sp>
    </p:spTree>
    <p:extLst>
      <p:ext uri="{BB962C8B-B14F-4D97-AF65-F5344CB8AC3E}">
        <p14:creationId xmlns:p14="http://schemas.microsoft.com/office/powerpoint/2010/main" val="3863451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3E5698-7635-47A0-9D2F-EB2E9E1A22E0}" type="datetimeFigureOut">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0E7E1D-8B68-4E94-B096-25E291648629}" type="slidenum">
              <a:rPr lang="en-US" smtClean="0"/>
              <a:t>‹#›</a:t>
            </a:fld>
            <a:endParaRPr lang="en-US"/>
          </a:p>
        </p:txBody>
      </p:sp>
    </p:spTree>
    <p:extLst>
      <p:ext uri="{BB962C8B-B14F-4D97-AF65-F5344CB8AC3E}">
        <p14:creationId xmlns:p14="http://schemas.microsoft.com/office/powerpoint/2010/main" val="3340617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3E5698-7635-47A0-9D2F-EB2E9E1A22E0}" type="datetimeFigureOut">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0E7E1D-8B68-4E94-B096-25E291648629}" type="slidenum">
              <a:rPr lang="en-US" smtClean="0"/>
              <a:t>‹#›</a:t>
            </a:fld>
            <a:endParaRPr lang="en-US"/>
          </a:p>
        </p:txBody>
      </p:sp>
    </p:spTree>
    <p:extLst>
      <p:ext uri="{BB962C8B-B14F-4D97-AF65-F5344CB8AC3E}">
        <p14:creationId xmlns:p14="http://schemas.microsoft.com/office/powerpoint/2010/main" val="2414187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3E5698-7635-47A0-9D2F-EB2E9E1A22E0}" type="datetimeFigureOut">
              <a:rPr lang="en-US" smtClean="0"/>
              <a:t>1/25/2016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0E7E1D-8B68-4E94-B096-25E291648629}" type="slidenum">
              <a:rPr lang="en-US" smtClean="0"/>
              <a:t>‹#›</a:t>
            </a:fld>
            <a:endParaRPr lang="en-US"/>
          </a:p>
        </p:txBody>
      </p:sp>
    </p:spTree>
    <p:extLst>
      <p:ext uri="{BB962C8B-B14F-4D97-AF65-F5344CB8AC3E}">
        <p14:creationId xmlns:p14="http://schemas.microsoft.com/office/powerpoint/2010/main" val="923286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3E5698-7635-47A0-9D2F-EB2E9E1A22E0}" type="datetimeFigureOut">
              <a:rPr lang="en-US" smtClean="0"/>
              <a:t>1/25/2016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0E7E1D-8B68-4E94-B096-25E291648629}" type="slidenum">
              <a:rPr lang="en-US" smtClean="0"/>
              <a:t>‹#›</a:t>
            </a:fld>
            <a:endParaRPr lang="en-US"/>
          </a:p>
        </p:txBody>
      </p:sp>
    </p:spTree>
    <p:extLst>
      <p:ext uri="{BB962C8B-B14F-4D97-AF65-F5344CB8AC3E}">
        <p14:creationId xmlns:p14="http://schemas.microsoft.com/office/powerpoint/2010/main" val="1503217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3E5698-7635-47A0-9D2F-EB2E9E1A22E0}" type="datetimeFigureOut">
              <a:rPr lang="en-US" smtClean="0"/>
              <a:t>1/25/2016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0E7E1D-8B68-4E94-B096-25E291648629}" type="slidenum">
              <a:rPr lang="en-US" smtClean="0"/>
              <a:t>‹#›</a:t>
            </a:fld>
            <a:endParaRPr lang="en-US"/>
          </a:p>
        </p:txBody>
      </p:sp>
    </p:spTree>
    <p:extLst>
      <p:ext uri="{BB962C8B-B14F-4D97-AF65-F5344CB8AC3E}">
        <p14:creationId xmlns:p14="http://schemas.microsoft.com/office/powerpoint/2010/main" val="3224476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3E5698-7635-47A0-9D2F-EB2E9E1A22E0}" type="datetimeFigureOut">
              <a:rPr lang="en-US" smtClean="0"/>
              <a:t>1/25/2016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0E7E1D-8B68-4E94-B096-25E291648629}" type="slidenum">
              <a:rPr lang="en-US" smtClean="0"/>
              <a:t>‹#›</a:t>
            </a:fld>
            <a:endParaRPr lang="en-US"/>
          </a:p>
        </p:txBody>
      </p:sp>
    </p:spTree>
    <p:extLst>
      <p:ext uri="{BB962C8B-B14F-4D97-AF65-F5344CB8AC3E}">
        <p14:creationId xmlns:p14="http://schemas.microsoft.com/office/powerpoint/2010/main" val="3816818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3E5698-7635-47A0-9D2F-EB2E9E1A22E0}" type="datetimeFigureOut">
              <a:rPr lang="en-US" smtClean="0"/>
              <a:t>1/25/2016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0E7E1D-8B68-4E94-B096-25E291648629}" type="slidenum">
              <a:rPr lang="en-US" smtClean="0"/>
              <a:t>‹#›</a:t>
            </a:fld>
            <a:endParaRPr lang="en-US"/>
          </a:p>
        </p:txBody>
      </p:sp>
    </p:spTree>
    <p:extLst>
      <p:ext uri="{BB962C8B-B14F-4D97-AF65-F5344CB8AC3E}">
        <p14:creationId xmlns:p14="http://schemas.microsoft.com/office/powerpoint/2010/main" val="2280184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3E5698-7635-47A0-9D2F-EB2E9E1A22E0}" type="datetimeFigureOut">
              <a:rPr lang="en-US" smtClean="0"/>
              <a:t>1/25/2016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0E7E1D-8B68-4E94-B096-25E291648629}" type="slidenum">
              <a:rPr lang="en-US" smtClean="0"/>
              <a:t>‹#›</a:t>
            </a:fld>
            <a:endParaRPr lang="en-US"/>
          </a:p>
        </p:txBody>
      </p:sp>
    </p:spTree>
    <p:extLst>
      <p:ext uri="{BB962C8B-B14F-4D97-AF65-F5344CB8AC3E}">
        <p14:creationId xmlns:p14="http://schemas.microsoft.com/office/powerpoint/2010/main" val="2440189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3E5698-7635-47A0-9D2F-EB2E9E1A22E0}" type="datetimeFigureOut">
              <a:rPr lang="en-US" smtClean="0"/>
              <a:t>1/25/2016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0E7E1D-8B68-4E94-B096-25E291648629}" type="slidenum">
              <a:rPr lang="en-US" smtClean="0"/>
              <a:t>‹#›</a:t>
            </a:fld>
            <a:endParaRPr lang="en-US"/>
          </a:p>
        </p:txBody>
      </p:sp>
    </p:spTree>
    <p:extLst>
      <p:ext uri="{BB962C8B-B14F-4D97-AF65-F5344CB8AC3E}">
        <p14:creationId xmlns:p14="http://schemas.microsoft.com/office/powerpoint/2010/main" val="25204276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hyperlink" Target="http://www.farda.ir/"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5.jpeg"/><Relationship Id="rId7" Type="http://schemas.openxmlformats.org/officeDocument/2006/relationships/diagramColors" Target="../diagrams/colors3.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hyperlink" Target="http://www.farda.ir/" TargetMode="External"/><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jpeg"/><Relationship Id="rId7" Type="http://schemas.openxmlformats.org/officeDocument/2006/relationships/diagramColors" Target="../diagrams/colors1.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jpeg"/><Relationship Id="rId7" Type="http://schemas.openxmlformats.org/officeDocument/2006/relationships/diagramColors" Target="../diagrams/colors2.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640" y="332656"/>
            <a:ext cx="6552728" cy="4278790"/>
          </a:xfrm>
          <a:prstGeom prst="rect">
            <a:avLst/>
          </a:prstGeom>
        </p:spPr>
      </p:pic>
      <p:sp>
        <p:nvSpPr>
          <p:cNvPr id="6" name="Rounded Rectangle 5"/>
          <p:cNvSpPr/>
          <p:nvPr/>
        </p:nvSpPr>
        <p:spPr>
          <a:xfrm>
            <a:off x="3588244" y="4725144"/>
            <a:ext cx="2088232" cy="504056"/>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solidFill>
                  <a:srgbClr val="002060"/>
                </a:solidFill>
                <a:latin typeface="IranNastaliq" panose="02020505000000020003" pitchFamily="18" charset="0"/>
                <a:cs typeface="B Titr" panose="00000700000000000000" pitchFamily="2" charset="-78"/>
              </a:rPr>
              <a:t>تحلیل اثرات متقابل</a:t>
            </a:r>
            <a:endParaRPr lang="en-US" dirty="0">
              <a:solidFill>
                <a:srgbClr val="002060"/>
              </a:solidFill>
              <a:latin typeface="IranNastaliq" panose="02020505000000020003" pitchFamily="18" charset="0"/>
              <a:cs typeface="B Titr" panose="00000700000000000000" pitchFamily="2" charset="-78"/>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1840" y="1412776"/>
            <a:ext cx="3001040" cy="2232248"/>
          </a:xfrm>
          <a:prstGeom prst="rect">
            <a:avLst/>
          </a:prstGeom>
        </p:spPr>
      </p:pic>
      <p:pic>
        <p:nvPicPr>
          <p:cNvPr id="5" name="Picture 4"/>
          <p:cNvPicPr/>
          <p:nvPr/>
        </p:nvPicPr>
        <p:blipFill>
          <a:blip r:embed="rId4"/>
          <a:stretch>
            <a:fillRect/>
          </a:stretch>
        </p:blipFill>
        <p:spPr>
          <a:xfrm>
            <a:off x="7770033" y="5860876"/>
            <a:ext cx="1353185" cy="952500"/>
          </a:xfrm>
          <a:prstGeom prst="rect">
            <a:avLst/>
          </a:prstGeom>
        </p:spPr>
      </p:pic>
      <p:sp>
        <p:nvSpPr>
          <p:cNvPr id="7" name="Rectangle 6"/>
          <p:cNvSpPr/>
          <p:nvPr/>
        </p:nvSpPr>
        <p:spPr>
          <a:xfrm>
            <a:off x="1123528" y="6381328"/>
            <a:ext cx="6400800" cy="535531"/>
          </a:xfrm>
          <a:prstGeom prst="rect">
            <a:avLst/>
          </a:prstGeom>
        </p:spPr>
        <p:txBody>
          <a:bodyPr wrap="square">
            <a:spAutoFit/>
          </a:bodyPr>
          <a:lstStyle/>
          <a:p>
            <a:pPr marR="225425" indent="36000" algn="ctr" rtl="1">
              <a:lnSpc>
                <a:spcPct val="80000"/>
              </a:lnSpc>
            </a:pPr>
            <a:r>
              <a:rPr lang="fa-IR" dirty="0">
                <a:solidFill>
                  <a:srgbClr val="000000"/>
                </a:solidFill>
                <a:latin typeface="B Mitra" panose="00000400000000000000" pitchFamily="2" charset="-78"/>
                <a:ea typeface="B Mitra" panose="00000400000000000000" pitchFamily="2" charset="-78"/>
                <a:cs typeface="B Mitra" panose="00000400000000000000" pitchFamily="2" charset="-78"/>
              </a:rPr>
              <a:t>کلیه حقوق این مطلب متعلق به بنیاد توسعه فردا بوده و استفاده از مطالب آن با ذکر منبع آزاد  میباشد. فایل الکترونیکی آن از سایت بنیاد به نشانی : </a:t>
            </a:r>
            <a:r>
              <a:rPr lang="en-US" dirty="0">
                <a:solidFill>
                  <a:srgbClr val="000000"/>
                </a:solidFill>
                <a:latin typeface="Sitka Subheading" panose="02000505000000020004" pitchFamily="2" charset="0"/>
                <a:ea typeface="Tahoma" panose="020B0604030504040204" pitchFamily="34" charset="0"/>
                <a:cs typeface="B Mitra" panose="00000400000000000000" pitchFamily="2" charset="-78"/>
                <a:hlinkClick r:id="rId5"/>
              </a:rPr>
              <a:t>www.farda.ir</a:t>
            </a:r>
            <a:r>
              <a:rPr lang="fa-IR" dirty="0">
                <a:solidFill>
                  <a:srgbClr val="000000"/>
                </a:solidFill>
                <a:latin typeface="B Mitra" panose="00000400000000000000" pitchFamily="2" charset="-78"/>
                <a:ea typeface="B Mitra" panose="00000400000000000000" pitchFamily="2" charset="-78"/>
                <a:cs typeface="B Mitra" panose="00000400000000000000" pitchFamily="2" charset="-78"/>
              </a:rPr>
              <a:t>  قابل دریافت است.</a:t>
            </a:r>
            <a:r>
              <a:rPr lang="fa-IR" dirty="0">
                <a:solidFill>
                  <a:srgbClr val="000000"/>
                </a:solidFill>
                <a:latin typeface="B Mitra" panose="00000400000000000000" pitchFamily="2" charset="-78"/>
                <a:ea typeface="Times New Roman" panose="02020603050405020304" pitchFamily="18" charset="0"/>
                <a:cs typeface="Times New Roman" panose="02020603050405020304" pitchFamily="18" charset="0"/>
              </a:rPr>
              <a:t> </a:t>
            </a:r>
            <a:endParaRPr lang="en-US" dirty="0">
              <a:solidFill>
                <a:srgbClr val="000000"/>
              </a:solidFill>
              <a:effectLst/>
              <a:latin typeface="B Mitra" panose="00000400000000000000" pitchFamily="2" charset="-78"/>
              <a:ea typeface="B Mitra" panose="00000400000000000000" pitchFamily="2" charset="-78"/>
              <a:cs typeface="B Mitra" panose="00000400000000000000" pitchFamily="2" charset="-78"/>
            </a:endParaRPr>
          </a:p>
        </p:txBody>
      </p:sp>
    </p:spTree>
    <p:extLst>
      <p:ext uri="{BB962C8B-B14F-4D97-AF65-F5344CB8AC3E}">
        <p14:creationId xmlns:p14="http://schemas.microsoft.com/office/powerpoint/2010/main" val="2241079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Title 16"/>
          <p:cNvGrpSpPr>
            <a:grpSpLocks noGrp="1"/>
          </p:cNvGrpSpPr>
          <p:nvPr/>
        </p:nvGrpSpPr>
        <p:grpSpPr>
          <a:xfrm>
            <a:off x="533400" y="372616"/>
            <a:ext cx="8153400" cy="896144"/>
            <a:chOff x="0" y="539"/>
            <a:chExt cx="8077200" cy="1141920"/>
          </a:xfrm>
        </p:grpSpPr>
        <p:sp>
          <p:nvSpPr>
            <p:cNvPr id="20" name="Rounded Rectangle 19"/>
            <p:cNvSpPr/>
            <p:nvPr/>
          </p:nvSpPr>
          <p:spPr>
            <a:xfrm>
              <a:off x="0" y="539"/>
              <a:ext cx="8077200" cy="1141920"/>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21" name="Rounded Rectangle 4"/>
            <p:cNvSpPr/>
            <p:nvPr/>
          </p:nvSpPr>
          <p:spPr>
            <a:xfrm>
              <a:off x="55744" y="56283"/>
              <a:ext cx="7965712" cy="10304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algn="ctr" rtl="1"/>
              <a:r>
                <a:rPr lang="fa-IR" sz="2400" dirty="0" smtClean="0">
                  <a:solidFill>
                    <a:schemeClr val="bg1"/>
                  </a:solidFill>
                  <a:cs typeface="B Titr" pitchFamily="2" charset="-78"/>
                </a:rPr>
                <a:t>جانمایی پارامترها در جدول تاثیرپذیری/تاثیرگذاری</a:t>
              </a:r>
              <a:endParaRPr lang="en-US" sz="2400" dirty="0" smtClean="0">
                <a:solidFill>
                  <a:schemeClr val="bg1"/>
                </a:solidFill>
                <a:cs typeface="B Titr" pitchFamily="2" charset="-78"/>
              </a:endParaRPr>
            </a:p>
          </p:txBody>
        </p:sp>
      </p:grpSp>
      <p:cxnSp>
        <p:nvCxnSpPr>
          <p:cNvPr id="24" name="Straight Arrow Connector 23"/>
          <p:cNvCxnSpPr/>
          <p:nvPr/>
        </p:nvCxnSpPr>
        <p:spPr>
          <a:xfrm flipV="1">
            <a:off x="1143000" y="1524000"/>
            <a:ext cx="0" cy="48006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6" name="Straight Arrow Connector 25"/>
          <p:cNvCxnSpPr/>
          <p:nvPr/>
        </p:nvCxnSpPr>
        <p:spPr>
          <a:xfrm>
            <a:off x="1143000" y="6324600"/>
            <a:ext cx="7772400"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36" name="TextBox 35"/>
          <p:cNvSpPr txBox="1"/>
          <p:nvPr/>
        </p:nvSpPr>
        <p:spPr>
          <a:xfrm rot="16200000">
            <a:off x="-846871" y="4001108"/>
            <a:ext cx="3434680" cy="461665"/>
          </a:xfrm>
          <a:prstGeom prst="rect">
            <a:avLst/>
          </a:prstGeom>
          <a:noFill/>
        </p:spPr>
        <p:txBody>
          <a:bodyPr wrap="square" rtlCol="0">
            <a:spAutoFit/>
          </a:bodyPr>
          <a:lstStyle/>
          <a:p>
            <a:pPr algn="r" rtl="1"/>
            <a:r>
              <a:rPr lang="fa-IR" sz="2400" b="1" dirty="0" smtClean="0">
                <a:cs typeface="B Nazanin" pitchFamily="2" charset="-78"/>
              </a:rPr>
              <a:t>تاثیرگذاری</a:t>
            </a:r>
            <a:r>
              <a:rPr lang="en-US" sz="2400" b="1" dirty="0" smtClean="0">
                <a:cs typeface="B Nazanin" pitchFamily="2" charset="-78"/>
              </a:rPr>
              <a:t> Influence </a:t>
            </a:r>
            <a:endParaRPr lang="en-US" sz="2400" b="1" dirty="0">
              <a:cs typeface="B Nazanin" pitchFamily="2" charset="-78"/>
            </a:endParaRPr>
          </a:p>
        </p:txBody>
      </p:sp>
      <p:sp>
        <p:nvSpPr>
          <p:cNvPr id="37" name="TextBox 36"/>
          <p:cNvSpPr txBox="1"/>
          <p:nvPr/>
        </p:nvSpPr>
        <p:spPr>
          <a:xfrm>
            <a:off x="3200401" y="6334780"/>
            <a:ext cx="3675855" cy="461665"/>
          </a:xfrm>
          <a:prstGeom prst="rect">
            <a:avLst/>
          </a:prstGeom>
          <a:noFill/>
        </p:spPr>
        <p:txBody>
          <a:bodyPr wrap="square" rtlCol="0">
            <a:spAutoFit/>
          </a:bodyPr>
          <a:lstStyle/>
          <a:p>
            <a:r>
              <a:rPr lang="fa-IR" sz="2400" b="1" dirty="0" smtClean="0">
                <a:cs typeface="B Nazanin" pitchFamily="2" charset="-78"/>
              </a:rPr>
              <a:t>تاثیرپذیری </a:t>
            </a:r>
            <a:r>
              <a:rPr lang="en-US" sz="2400" b="1" dirty="0" smtClean="0">
                <a:cs typeface="B Nazanin" pitchFamily="2" charset="-78"/>
              </a:rPr>
              <a:t>Dependence </a:t>
            </a:r>
            <a:endParaRPr lang="en-US" sz="2400" b="1" dirty="0">
              <a:cs typeface="B Nazanin" pitchFamily="2" charset="-78"/>
            </a:endParaRPr>
          </a:p>
        </p:txBody>
      </p:sp>
      <p:cxnSp>
        <p:nvCxnSpPr>
          <p:cNvPr id="39" name="Straight Connector 38"/>
          <p:cNvCxnSpPr/>
          <p:nvPr/>
        </p:nvCxnSpPr>
        <p:spPr>
          <a:xfrm>
            <a:off x="1219200" y="3962400"/>
            <a:ext cx="7696200" cy="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5105400" y="1676400"/>
            <a:ext cx="0" cy="464820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sp>
        <p:nvSpPr>
          <p:cNvPr id="28" name="Slide Number Placeholder 27"/>
          <p:cNvSpPr>
            <a:spLocks noGrp="1"/>
          </p:cNvSpPr>
          <p:nvPr>
            <p:ph type="sldNum" sz="quarter" idx="12"/>
          </p:nvPr>
        </p:nvSpPr>
        <p:spPr/>
        <p:txBody>
          <a:bodyPr/>
          <a:lstStyle/>
          <a:p>
            <a:fld id="{33D6E5A2-EC83-451F-A719-9AC1370DD5CF}" type="slidenum">
              <a:rPr lang="en-US" smtClean="0"/>
              <a:pPr/>
              <a:t>10</a:t>
            </a:fld>
            <a:endParaRPr lang="en-US" dirty="0"/>
          </a:p>
        </p:txBody>
      </p:sp>
      <p:sp>
        <p:nvSpPr>
          <p:cNvPr id="27" name="Rounded Rectangle 26"/>
          <p:cNvSpPr/>
          <p:nvPr/>
        </p:nvSpPr>
        <p:spPr>
          <a:xfrm>
            <a:off x="1905000" y="2286000"/>
            <a:ext cx="1981200" cy="533400"/>
          </a:xfrm>
          <a:prstGeom prst="roundRect">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a:r>
              <a:rPr lang="fa-IR" dirty="0" smtClean="0">
                <a:cs typeface="B Nazanin" pitchFamily="2" charset="-78"/>
              </a:rPr>
              <a:t>متغیرهای تاثیر گذار</a:t>
            </a:r>
            <a:endParaRPr lang="en-US" dirty="0">
              <a:cs typeface="B Nazanin" pitchFamily="2" charset="-78"/>
            </a:endParaRPr>
          </a:p>
        </p:txBody>
      </p:sp>
      <p:sp>
        <p:nvSpPr>
          <p:cNvPr id="29" name="Rounded Rectangle 28"/>
          <p:cNvSpPr/>
          <p:nvPr/>
        </p:nvSpPr>
        <p:spPr>
          <a:xfrm>
            <a:off x="6019800" y="4876800"/>
            <a:ext cx="1981200" cy="533400"/>
          </a:xfrm>
          <a:prstGeom prst="roundRect">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a:r>
              <a:rPr lang="fa-IR" dirty="0" smtClean="0">
                <a:cs typeface="B Nazanin" pitchFamily="2" charset="-78"/>
              </a:rPr>
              <a:t>متغیرهای تاثیرپذیر</a:t>
            </a:r>
            <a:endParaRPr lang="en-US" dirty="0">
              <a:cs typeface="B Nazanin" pitchFamily="2" charset="-78"/>
            </a:endParaRPr>
          </a:p>
        </p:txBody>
      </p:sp>
      <p:sp>
        <p:nvSpPr>
          <p:cNvPr id="30" name="Rounded Rectangle 29"/>
          <p:cNvSpPr/>
          <p:nvPr/>
        </p:nvSpPr>
        <p:spPr>
          <a:xfrm>
            <a:off x="4191000" y="3657600"/>
            <a:ext cx="1981200" cy="533400"/>
          </a:xfrm>
          <a:prstGeom prst="roundRect">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a:r>
              <a:rPr lang="fa-IR" dirty="0" smtClean="0">
                <a:cs typeface="B Nazanin" pitchFamily="2" charset="-78"/>
              </a:rPr>
              <a:t>متغیرهای تنظیمی</a:t>
            </a:r>
            <a:endParaRPr lang="en-US" dirty="0">
              <a:cs typeface="B Nazanin" pitchFamily="2" charset="-78"/>
            </a:endParaRPr>
          </a:p>
        </p:txBody>
      </p:sp>
      <p:sp>
        <p:nvSpPr>
          <p:cNvPr id="31" name="Rounded Rectangle 30"/>
          <p:cNvSpPr/>
          <p:nvPr/>
        </p:nvSpPr>
        <p:spPr>
          <a:xfrm>
            <a:off x="6477000" y="2209800"/>
            <a:ext cx="1981200" cy="533400"/>
          </a:xfrm>
          <a:prstGeom prst="roundRect">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a:r>
              <a:rPr lang="fa-IR" dirty="0" smtClean="0">
                <a:cs typeface="B Nazanin" pitchFamily="2" charset="-78"/>
              </a:rPr>
              <a:t>متغیرهای سیاستی</a:t>
            </a:r>
            <a:endParaRPr lang="en-US" dirty="0">
              <a:cs typeface="B Nazanin" pitchFamily="2" charset="-78"/>
            </a:endParaRPr>
          </a:p>
        </p:txBody>
      </p:sp>
      <p:sp>
        <p:nvSpPr>
          <p:cNvPr id="34" name="Rounded Rectangle 33"/>
          <p:cNvSpPr/>
          <p:nvPr/>
        </p:nvSpPr>
        <p:spPr>
          <a:xfrm>
            <a:off x="2051720" y="4852214"/>
            <a:ext cx="1981200" cy="533400"/>
          </a:xfrm>
          <a:prstGeom prst="roundRect">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a:r>
              <a:rPr lang="fa-IR" dirty="0" smtClean="0">
                <a:cs typeface="B Nazanin" pitchFamily="2" charset="-78"/>
              </a:rPr>
              <a:t>متغیرهای بی تاثیر</a:t>
            </a:r>
            <a:endParaRPr lang="en-US" dirty="0">
              <a:cs typeface="B Nazanin" pitchFamily="2" charset="-78"/>
            </a:endParaRPr>
          </a:p>
        </p:txBody>
      </p:sp>
      <p:pic>
        <p:nvPicPr>
          <p:cNvPr id="17" name="Picture 16"/>
          <p:cNvPicPr/>
          <p:nvPr/>
        </p:nvPicPr>
        <p:blipFill>
          <a:blip r:embed="rId3"/>
          <a:stretch>
            <a:fillRect/>
          </a:stretch>
        </p:blipFill>
        <p:spPr>
          <a:xfrm>
            <a:off x="8163899" y="5385614"/>
            <a:ext cx="967438" cy="849551"/>
          </a:xfrm>
          <a:prstGeom prst="rect">
            <a:avLst/>
          </a:prstGeom>
        </p:spPr>
      </p:pic>
    </p:spTree>
    <p:extLst>
      <p:ext uri="{BB962C8B-B14F-4D97-AF65-F5344CB8AC3E}">
        <p14:creationId xmlns:p14="http://schemas.microsoft.com/office/powerpoint/2010/main" val="39947922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wipe(down)">
                                      <p:cBhvr>
                                        <p:cTn id="10" dur="500"/>
                                        <p:tgtEl>
                                          <p:spTgt spid="36"/>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wipe(left)">
                                      <p:cBhvr>
                                        <p:cTn id="14" dur="500"/>
                                        <p:tgtEl>
                                          <p:spTgt spid="26"/>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wipe(down)">
                                      <p:cBhvr>
                                        <p:cTn id="17" dur="500"/>
                                        <p:tgtEl>
                                          <p:spTgt spid="3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4" fill="hold" nodeType="with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wipe(down)">
                                      <p:cBhvr>
                                        <p:cTn id="25" dur="500"/>
                                        <p:tgtEl>
                                          <p:spTgt spid="4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ipe(down)">
                                      <p:cBhvr>
                                        <p:cTn id="30" dur="500"/>
                                        <p:tgtEl>
                                          <p:spTgt spid="27"/>
                                        </p:tgtEl>
                                      </p:cBhvr>
                                    </p:animEffect>
                                  </p:childTnLst>
                                </p:cTn>
                              </p:par>
                            </p:childTnLst>
                          </p:cTn>
                        </p:par>
                        <p:par>
                          <p:cTn id="31" fill="hold">
                            <p:stCondLst>
                              <p:cond delay="500"/>
                            </p:stCondLst>
                            <p:childTnLst>
                              <p:par>
                                <p:cTn id="32" presetID="22" presetClass="entr" presetSubtype="4"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down)">
                                      <p:cBhvr>
                                        <p:cTn id="34" dur="500"/>
                                        <p:tgtEl>
                                          <p:spTgt spid="31"/>
                                        </p:tgtEl>
                                      </p:cBhvr>
                                    </p:animEffect>
                                  </p:childTnLst>
                                </p:cTn>
                              </p:par>
                            </p:childTnLst>
                          </p:cTn>
                        </p:par>
                        <p:par>
                          <p:cTn id="35" fill="hold">
                            <p:stCondLst>
                              <p:cond delay="1000"/>
                            </p:stCondLst>
                            <p:childTnLst>
                              <p:par>
                                <p:cTn id="36" presetID="22" presetClass="entr" presetSubtype="4" fill="hold" grpId="0" nodeType="after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wipe(down)">
                                      <p:cBhvr>
                                        <p:cTn id="38" dur="500"/>
                                        <p:tgtEl>
                                          <p:spTgt spid="34"/>
                                        </p:tgtEl>
                                      </p:cBhvr>
                                    </p:animEffect>
                                  </p:childTnLst>
                                </p:cTn>
                              </p:par>
                            </p:childTnLst>
                          </p:cTn>
                        </p:par>
                        <p:par>
                          <p:cTn id="39" fill="hold">
                            <p:stCondLst>
                              <p:cond delay="1500"/>
                            </p:stCondLst>
                            <p:childTnLst>
                              <p:par>
                                <p:cTn id="40" presetID="22" presetClass="entr" presetSubtype="4"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wipe(down)">
                                      <p:cBhvr>
                                        <p:cTn id="42" dur="500"/>
                                        <p:tgtEl>
                                          <p:spTgt spid="29"/>
                                        </p:tgtEl>
                                      </p:cBhvr>
                                    </p:animEffect>
                                  </p:childTnLst>
                                </p:cTn>
                              </p:par>
                            </p:childTnLst>
                          </p:cTn>
                        </p:par>
                        <p:par>
                          <p:cTn id="43" fill="hold">
                            <p:stCondLst>
                              <p:cond delay="2000"/>
                            </p:stCondLst>
                            <p:childTnLst>
                              <p:par>
                                <p:cTn id="44" presetID="2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wipe(down)">
                                      <p:cBhvr>
                                        <p:cTn id="4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27" grpId="0" animBg="1"/>
      <p:bldP spid="29" grpId="0" animBg="1"/>
      <p:bldP spid="30" grpId="0" animBg="1"/>
      <p:bldP spid="31" grpId="0" animBg="1"/>
      <p:bldP spid="3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p:nvPr/>
        </p:nvPicPr>
        <p:blipFill>
          <a:blip r:embed="rId3"/>
          <a:stretch>
            <a:fillRect/>
          </a:stretch>
        </p:blipFill>
        <p:spPr>
          <a:xfrm>
            <a:off x="104141" y="5949279"/>
            <a:ext cx="1011476" cy="795701"/>
          </a:xfrm>
          <a:prstGeom prst="rect">
            <a:avLst/>
          </a:prstGeom>
        </p:spPr>
      </p:pic>
      <p:grpSp>
        <p:nvGrpSpPr>
          <p:cNvPr id="2" name="Title 16"/>
          <p:cNvGrpSpPr>
            <a:grpSpLocks noGrp="1"/>
          </p:cNvGrpSpPr>
          <p:nvPr/>
        </p:nvGrpSpPr>
        <p:grpSpPr>
          <a:xfrm>
            <a:off x="2095128" y="372616"/>
            <a:ext cx="5429200" cy="680120"/>
            <a:chOff x="0" y="539"/>
            <a:chExt cx="8077200" cy="1141920"/>
          </a:xfrm>
        </p:grpSpPr>
        <p:sp>
          <p:nvSpPr>
            <p:cNvPr id="20" name="Rounded Rectangle 19"/>
            <p:cNvSpPr/>
            <p:nvPr/>
          </p:nvSpPr>
          <p:spPr>
            <a:xfrm>
              <a:off x="0" y="539"/>
              <a:ext cx="8077200" cy="1141920"/>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21" name="Rounded Rectangle 4"/>
            <p:cNvSpPr/>
            <p:nvPr/>
          </p:nvSpPr>
          <p:spPr>
            <a:xfrm>
              <a:off x="55744" y="56283"/>
              <a:ext cx="7965712" cy="10304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algn="ctr" rtl="1"/>
              <a:r>
                <a:rPr lang="fa-IR" sz="2000" dirty="0" smtClean="0">
                  <a:solidFill>
                    <a:schemeClr val="bg1"/>
                  </a:solidFill>
                  <a:cs typeface="B Titr" pitchFamily="2" charset="-78"/>
                </a:rPr>
                <a:t>نتایج تحلیل اثرات متقابل مرحله اول  (</a:t>
              </a:r>
              <a:r>
                <a:rPr lang="fa-IR" sz="2000" dirty="0" smtClean="0">
                  <a:solidFill>
                    <a:srgbClr val="FF0000"/>
                  </a:solidFill>
                  <a:cs typeface="B Titr" pitchFamily="2" charset="-78"/>
                </a:rPr>
                <a:t>اثرات مستقیم</a:t>
              </a:r>
              <a:r>
                <a:rPr lang="fa-IR" sz="2000" dirty="0" smtClean="0">
                  <a:solidFill>
                    <a:schemeClr val="bg1"/>
                  </a:solidFill>
                  <a:cs typeface="B Titr" pitchFamily="2" charset="-78"/>
                </a:rPr>
                <a:t>)</a:t>
              </a:r>
              <a:endParaRPr lang="en-US" sz="2000" dirty="0" smtClean="0">
                <a:solidFill>
                  <a:schemeClr val="bg1"/>
                </a:solidFill>
                <a:cs typeface="B Titr" pitchFamily="2" charset="-78"/>
              </a:endParaRPr>
            </a:p>
          </p:txBody>
        </p:sp>
      </p:grpSp>
      <p:cxnSp>
        <p:nvCxnSpPr>
          <p:cNvPr id="24" name="Straight Arrow Connector 23"/>
          <p:cNvCxnSpPr/>
          <p:nvPr/>
        </p:nvCxnSpPr>
        <p:spPr>
          <a:xfrm flipV="1">
            <a:off x="1143000" y="1524000"/>
            <a:ext cx="0" cy="48006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6" name="Straight Arrow Connector 25"/>
          <p:cNvCxnSpPr/>
          <p:nvPr/>
        </p:nvCxnSpPr>
        <p:spPr>
          <a:xfrm>
            <a:off x="1143000" y="6324600"/>
            <a:ext cx="7772400"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36" name="TextBox 35"/>
          <p:cNvSpPr txBox="1"/>
          <p:nvPr/>
        </p:nvSpPr>
        <p:spPr>
          <a:xfrm rot="16200000">
            <a:off x="-177922" y="3329980"/>
            <a:ext cx="1752599" cy="461665"/>
          </a:xfrm>
          <a:prstGeom prst="rect">
            <a:avLst/>
          </a:prstGeom>
          <a:noFill/>
        </p:spPr>
        <p:txBody>
          <a:bodyPr wrap="square" rtlCol="0">
            <a:spAutoFit/>
          </a:bodyPr>
          <a:lstStyle/>
          <a:p>
            <a:pPr algn="r" rtl="1"/>
            <a:r>
              <a:rPr lang="fa-IR" sz="2400" b="1" dirty="0" smtClean="0">
                <a:cs typeface="B Nazanin" pitchFamily="2" charset="-78"/>
              </a:rPr>
              <a:t>تاثیرگذاری</a:t>
            </a:r>
            <a:endParaRPr lang="en-US" sz="2400" b="1" dirty="0">
              <a:cs typeface="B Nazanin" pitchFamily="2" charset="-78"/>
            </a:endParaRPr>
          </a:p>
        </p:txBody>
      </p:sp>
      <p:sp>
        <p:nvSpPr>
          <p:cNvPr id="37" name="TextBox 36"/>
          <p:cNvSpPr txBox="1"/>
          <p:nvPr/>
        </p:nvSpPr>
        <p:spPr>
          <a:xfrm>
            <a:off x="3419872" y="6351711"/>
            <a:ext cx="3047999" cy="461665"/>
          </a:xfrm>
          <a:prstGeom prst="rect">
            <a:avLst/>
          </a:prstGeom>
          <a:noFill/>
        </p:spPr>
        <p:txBody>
          <a:bodyPr wrap="square" rtlCol="0">
            <a:spAutoFit/>
          </a:bodyPr>
          <a:lstStyle/>
          <a:p>
            <a:pPr algn="ctr"/>
            <a:r>
              <a:rPr lang="fa-IR" sz="2400" b="1" dirty="0" smtClean="0">
                <a:cs typeface="B Nazanin" pitchFamily="2" charset="-78"/>
              </a:rPr>
              <a:t>تاثیرپذیری(وابستگی)</a:t>
            </a:r>
            <a:endParaRPr lang="en-US" sz="2400" b="1" dirty="0">
              <a:cs typeface="B Nazanin" pitchFamily="2" charset="-78"/>
            </a:endParaRPr>
          </a:p>
        </p:txBody>
      </p:sp>
      <p:cxnSp>
        <p:nvCxnSpPr>
          <p:cNvPr id="39" name="Straight Connector 38"/>
          <p:cNvCxnSpPr/>
          <p:nvPr/>
        </p:nvCxnSpPr>
        <p:spPr>
          <a:xfrm>
            <a:off x="1219200" y="3962400"/>
            <a:ext cx="7696200" cy="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5105400" y="1676400"/>
            <a:ext cx="0" cy="464820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sp>
        <p:nvSpPr>
          <p:cNvPr id="28" name="Slide Number Placeholder 27"/>
          <p:cNvSpPr>
            <a:spLocks noGrp="1"/>
          </p:cNvSpPr>
          <p:nvPr>
            <p:ph type="sldNum" sz="quarter" idx="12"/>
          </p:nvPr>
        </p:nvSpPr>
        <p:spPr/>
        <p:txBody>
          <a:bodyPr/>
          <a:lstStyle/>
          <a:p>
            <a:fld id="{33D6E5A2-EC83-451F-A719-9AC1370DD5CF}" type="slidenum">
              <a:rPr lang="en-US" smtClean="0"/>
              <a:pPr/>
              <a:t>11</a:t>
            </a:fld>
            <a:endParaRPr lang="en-US" dirty="0"/>
          </a:p>
        </p:txBody>
      </p:sp>
      <p:sp>
        <p:nvSpPr>
          <p:cNvPr id="27" name="Rounded Rectangle 26"/>
          <p:cNvSpPr/>
          <p:nvPr/>
        </p:nvSpPr>
        <p:spPr>
          <a:xfrm>
            <a:off x="1905000" y="2286000"/>
            <a:ext cx="1981200" cy="533400"/>
          </a:xfrm>
          <a:prstGeom prst="roundRect">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a:r>
              <a:rPr lang="fa-IR" dirty="0" smtClean="0">
                <a:cs typeface="B Nazanin" pitchFamily="2" charset="-78"/>
              </a:rPr>
              <a:t>متغیرهای تاثیر گذار</a:t>
            </a:r>
            <a:endParaRPr lang="en-US" dirty="0">
              <a:cs typeface="B Nazanin" pitchFamily="2" charset="-78"/>
            </a:endParaRPr>
          </a:p>
        </p:txBody>
      </p:sp>
      <p:sp>
        <p:nvSpPr>
          <p:cNvPr id="29" name="Rounded Rectangle 28"/>
          <p:cNvSpPr/>
          <p:nvPr/>
        </p:nvSpPr>
        <p:spPr>
          <a:xfrm>
            <a:off x="6019800" y="4876800"/>
            <a:ext cx="1981200" cy="533400"/>
          </a:xfrm>
          <a:prstGeom prst="roundRect">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a:r>
              <a:rPr lang="fa-IR" dirty="0" smtClean="0">
                <a:cs typeface="B Nazanin" pitchFamily="2" charset="-78"/>
              </a:rPr>
              <a:t>متغیرهای تاثیرپذیر</a:t>
            </a:r>
            <a:endParaRPr lang="en-US" dirty="0">
              <a:cs typeface="B Nazanin" pitchFamily="2" charset="-78"/>
            </a:endParaRPr>
          </a:p>
        </p:txBody>
      </p:sp>
      <p:sp>
        <p:nvSpPr>
          <p:cNvPr id="30" name="Rounded Rectangle 29"/>
          <p:cNvSpPr/>
          <p:nvPr/>
        </p:nvSpPr>
        <p:spPr>
          <a:xfrm>
            <a:off x="4191000" y="3657600"/>
            <a:ext cx="1981200" cy="533400"/>
          </a:xfrm>
          <a:prstGeom prst="roundRect">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a:r>
              <a:rPr lang="fa-IR" dirty="0" smtClean="0">
                <a:cs typeface="B Nazanin" pitchFamily="2" charset="-78"/>
              </a:rPr>
              <a:t>متغیرهای تنظیمی</a:t>
            </a:r>
            <a:endParaRPr lang="en-US" dirty="0">
              <a:cs typeface="B Nazanin" pitchFamily="2" charset="-78"/>
            </a:endParaRPr>
          </a:p>
        </p:txBody>
      </p:sp>
      <p:sp>
        <p:nvSpPr>
          <p:cNvPr id="31" name="Rounded Rectangle 30"/>
          <p:cNvSpPr/>
          <p:nvPr/>
        </p:nvSpPr>
        <p:spPr>
          <a:xfrm>
            <a:off x="6477000" y="2209800"/>
            <a:ext cx="1981200" cy="533400"/>
          </a:xfrm>
          <a:prstGeom prst="roundRect">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a:r>
              <a:rPr lang="fa-IR" dirty="0" smtClean="0">
                <a:cs typeface="B Nazanin" pitchFamily="2" charset="-78"/>
              </a:rPr>
              <a:t>متغیرهای دو گانه</a:t>
            </a:r>
            <a:endParaRPr lang="en-US" dirty="0">
              <a:cs typeface="B Nazanin" pitchFamily="2" charset="-78"/>
            </a:endParaRPr>
          </a:p>
        </p:txBody>
      </p:sp>
      <p:sp>
        <p:nvSpPr>
          <p:cNvPr id="34" name="Rounded Rectangle 33"/>
          <p:cNvSpPr/>
          <p:nvPr/>
        </p:nvSpPr>
        <p:spPr>
          <a:xfrm>
            <a:off x="2095128" y="4936771"/>
            <a:ext cx="1981200" cy="533400"/>
          </a:xfrm>
          <a:prstGeom prst="roundRect">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a:r>
              <a:rPr lang="fa-IR" dirty="0" smtClean="0">
                <a:cs typeface="B Nazanin" pitchFamily="2" charset="-78"/>
              </a:rPr>
              <a:t>متغیرهای خنثی</a:t>
            </a:r>
            <a:endParaRPr lang="en-US" dirty="0">
              <a:cs typeface="B Nazanin" pitchFamily="2" charset="-78"/>
            </a:endParaRPr>
          </a:p>
        </p:txBody>
      </p:sp>
      <p:sp>
        <p:nvSpPr>
          <p:cNvPr id="4" name="AutoShape 2"/>
          <p:cNvSpPr>
            <a:spLocks noChangeArrowheads="1"/>
          </p:cNvSpPr>
          <p:nvPr/>
        </p:nvSpPr>
        <p:spPr bwMode="auto">
          <a:xfrm>
            <a:off x="1115616" y="1764556"/>
            <a:ext cx="683419" cy="368300"/>
          </a:xfrm>
          <a:prstGeom prst="roundRect">
            <a:avLst>
              <a:gd name="adj" fmla="val 16667"/>
            </a:avLst>
          </a:prstGeom>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fa-IR" sz="1200" b="1"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B Nazanin" panose="00000400000000000000" pitchFamily="2" charset="-78"/>
              </a:rPr>
              <a:t>فناوری</a:t>
            </a:r>
            <a:endParaRPr kumimoji="0" lang="en-US" sz="2000" b="1" i="0" u="none" strike="noStrike" cap="none" normalizeH="0" baseline="0" dirty="0" smtClean="0">
              <a:ln>
                <a:noFill/>
              </a:ln>
              <a:solidFill>
                <a:schemeClr val="tx1"/>
              </a:solidFill>
              <a:effectLst/>
              <a:latin typeface="Arial" panose="020B0604020202020204" pitchFamily="34" charset="0"/>
              <a:cs typeface="B Nazanin" panose="00000400000000000000" pitchFamily="2" charset="-78"/>
            </a:endParaRPr>
          </a:p>
        </p:txBody>
      </p:sp>
      <p:sp>
        <p:nvSpPr>
          <p:cNvPr id="22" name="AutoShape 2"/>
          <p:cNvSpPr>
            <a:spLocks noChangeArrowheads="1"/>
          </p:cNvSpPr>
          <p:nvPr/>
        </p:nvSpPr>
        <p:spPr bwMode="auto">
          <a:xfrm>
            <a:off x="1152277" y="3212976"/>
            <a:ext cx="683419" cy="368300"/>
          </a:xfrm>
          <a:prstGeom prst="roundRect">
            <a:avLst>
              <a:gd name="adj" fmla="val 16667"/>
            </a:avLst>
          </a:prstGeom>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fa-IR" sz="1200" b="1"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B Nazanin" panose="00000400000000000000" pitchFamily="2" charset="-78"/>
              </a:rPr>
              <a:t>قوانین</a:t>
            </a:r>
            <a:endParaRPr kumimoji="0" lang="en-US" sz="2000" b="1" i="0" u="none" strike="noStrike" cap="none" normalizeH="0" baseline="0" dirty="0" smtClean="0">
              <a:ln>
                <a:noFill/>
              </a:ln>
              <a:solidFill>
                <a:schemeClr val="tx1"/>
              </a:solidFill>
              <a:effectLst/>
              <a:latin typeface="Arial" panose="020B0604020202020204" pitchFamily="34" charset="0"/>
              <a:cs typeface="B Nazanin" panose="00000400000000000000" pitchFamily="2" charset="-78"/>
            </a:endParaRPr>
          </a:p>
        </p:txBody>
      </p:sp>
      <p:sp>
        <p:nvSpPr>
          <p:cNvPr id="23" name="AutoShape 2"/>
          <p:cNvSpPr>
            <a:spLocks noChangeArrowheads="1"/>
          </p:cNvSpPr>
          <p:nvPr/>
        </p:nvSpPr>
        <p:spPr bwMode="auto">
          <a:xfrm>
            <a:off x="4763690" y="1764556"/>
            <a:ext cx="683419" cy="368300"/>
          </a:xfrm>
          <a:prstGeom prst="roundRect">
            <a:avLst>
              <a:gd name="adj" fmla="val 16667"/>
            </a:avLst>
          </a:prstGeom>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fa-IR" sz="1200" b="1"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B Nazanin" panose="00000400000000000000" pitchFamily="2" charset="-78"/>
              </a:rPr>
              <a:t>اقتصاد</a:t>
            </a:r>
            <a:endParaRPr kumimoji="0" lang="en-US" sz="2000" b="1" i="0" u="none" strike="noStrike" cap="none" normalizeH="0" baseline="0" dirty="0" smtClean="0">
              <a:ln>
                <a:noFill/>
              </a:ln>
              <a:solidFill>
                <a:schemeClr val="tx1"/>
              </a:solidFill>
              <a:effectLst/>
              <a:latin typeface="Arial" panose="020B0604020202020204" pitchFamily="34" charset="0"/>
              <a:cs typeface="B Nazanin" panose="00000400000000000000" pitchFamily="2" charset="-78"/>
            </a:endParaRPr>
          </a:p>
        </p:txBody>
      </p:sp>
      <p:sp>
        <p:nvSpPr>
          <p:cNvPr id="32" name="AutoShape 2"/>
          <p:cNvSpPr>
            <a:spLocks noChangeArrowheads="1"/>
          </p:cNvSpPr>
          <p:nvPr/>
        </p:nvSpPr>
        <p:spPr bwMode="auto">
          <a:xfrm>
            <a:off x="6636494" y="3168650"/>
            <a:ext cx="683419" cy="368300"/>
          </a:xfrm>
          <a:prstGeom prst="roundRect">
            <a:avLst>
              <a:gd name="adj" fmla="val 16667"/>
            </a:avLst>
          </a:prstGeom>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fa-IR" sz="1200" b="1"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B Nazanin" panose="00000400000000000000" pitchFamily="2" charset="-78"/>
              </a:rPr>
              <a:t>فرهنگ</a:t>
            </a:r>
            <a:endParaRPr kumimoji="0" lang="en-US" sz="2000" b="1" i="0" u="none" strike="noStrike" cap="none" normalizeH="0" baseline="0" dirty="0" smtClean="0">
              <a:ln>
                <a:noFill/>
              </a:ln>
              <a:solidFill>
                <a:schemeClr val="tx1"/>
              </a:solidFill>
              <a:effectLst/>
              <a:latin typeface="Arial" panose="020B0604020202020204" pitchFamily="34" charset="0"/>
              <a:cs typeface="B Nazanin" panose="00000400000000000000" pitchFamily="2" charset="-78"/>
            </a:endParaRPr>
          </a:p>
        </p:txBody>
      </p:sp>
      <p:sp>
        <p:nvSpPr>
          <p:cNvPr id="33" name="AutoShape 2"/>
          <p:cNvSpPr>
            <a:spLocks noChangeArrowheads="1"/>
          </p:cNvSpPr>
          <p:nvPr/>
        </p:nvSpPr>
        <p:spPr bwMode="auto">
          <a:xfrm>
            <a:off x="6641207" y="4405939"/>
            <a:ext cx="895891" cy="368300"/>
          </a:xfrm>
          <a:prstGeom prst="roundRect">
            <a:avLst>
              <a:gd name="adj" fmla="val 16667"/>
            </a:avLst>
          </a:prstGeom>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fa-IR" sz="1200" b="1"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B Nazanin" panose="00000400000000000000" pitchFamily="2" charset="-78"/>
              </a:rPr>
              <a:t>زیرساخت</a:t>
            </a:r>
            <a:endParaRPr kumimoji="0" lang="en-US" sz="2000" b="1" i="0" u="none" strike="noStrike" cap="none" normalizeH="0" baseline="0" dirty="0" smtClean="0">
              <a:ln>
                <a:noFill/>
              </a:ln>
              <a:solidFill>
                <a:schemeClr val="tx1"/>
              </a:solidFill>
              <a:effectLst/>
              <a:latin typeface="Arial" panose="020B0604020202020204" pitchFamily="34" charset="0"/>
              <a:cs typeface="B Nazanin" panose="00000400000000000000" pitchFamily="2" charset="-78"/>
            </a:endParaRPr>
          </a:p>
        </p:txBody>
      </p:sp>
      <p:sp>
        <p:nvSpPr>
          <p:cNvPr id="38" name="AutoShape 2"/>
          <p:cNvSpPr>
            <a:spLocks noChangeArrowheads="1"/>
          </p:cNvSpPr>
          <p:nvPr/>
        </p:nvSpPr>
        <p:spPr bwMode="auto">
          <a:xfrm>
            <a:off x="8028384" y="5292948"/>
            <a:ext cx="895891" cy="368300"/>
          </a:xfrm>
          <a:prstGeom prst="roundRect">
            <a:avLst>
              <a:gd name="adj" fmla="val 16667"/>
            </a:avLst>
          </a:prstGeom>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fa-IR" sz="1200" b="1"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B Nazanin" panose="00000400000000000000" pitchFamily="2" charset="-78"/>
              </a:rPr>
              <a:t>سلامت</a:t>
            </a:r>
            <a:endParaRPr kumimoji="0" lang="en-US" sz="2000" b="1" i="0" u="none" strike="noStrike" cap="none" normalizeH="0" baseline="0" dirty="0" smtClean="0">
              <a:ln>
                <a:noFill/>
              </a:ln>
              <a:solidFill>
                <a:schemeClr val="tx1"/>
              </a:solidFill>
              <a:effectLst/>
              <a:latin typeface="Arial" panose="020B0604020202020204" pitchFamily="34" charset="0"/>
              <a:cs typeface="B Nazanin" panose="00000400000000000000" pitchFamily="2" charset="-78"/>
            </a:endParaRPr>
          </a:p>
        </p:txBody>
      </p:sp>
      <p:sp>
        <p:nvSpPr>
          <p:cNvPr id="41" name="AutoShape 2"/>
          <p:cNvSpPr>
            <a:spLocks noChangeArrowheads="1"/>
          </p:cNvSpPr>
          <p:nvPr/>
        </p:nvSpPr>
        <p:spPr bwMode="auto">
          <a:xfrm>
            <a:off x="8028384" y="5805264"/>
            <a:ext cx="895891" cy="368300"/>
          </a:xfrm>
          <a:prstGeom prst="roundRect">
            <a:avLst>
              <a:gd name="adj" fmla="val 16667"/>
            </a:avLst>
          </a:prstGeom>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fa-IR" sz="1200" b="1"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B Nazanin" panose="00000400000000000000" pitchFamily="2" charset="-78"/>
              </a:rPr>
              <a:t>امداد</a:t>
            </a:r>
            <a:endParaRPr kumimoji="0" lang="en-US" sz="2000" b="1" i="0" u="none" strike="noStrike" cap="none" normalizeH="0" baseline="0" dirty="0" smtClean="0">
              <a:ln>
                <a:noFill/>
              </a:ln>
              <a:solidFill>
                <a:schemeClr val="tx1"/>
              </a:solidFill>
              <a:effectLst/>
              <a:latin typeface="Arial" panose="020B0604020202020204" pitchFamily="34" charset="0"/>
              <a:cs typeface="B Nazanin" panose="00000400000000000000" pitchFamily="2" charset="-78"/>
            </a:endParaRPr>
          </a:p>
        </p:txBody>
      </p:sp>
    </p:spTree>
    <p:extLst>
      <p:ext uri="{BB962C8B-B14F-4D97-AF65-F5344CB8AC3E}">
        <p14:creationId xmlns:p14="http://schemas.microsoft.com/office/powerpoint/2010/main" val="29883769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33" grpId="0" animBg="1"/>
      <p:bldP spid="38" grpId="0" animBg="1"/>
      <p:bldP spid="4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Title 16"/>
          <p:cNvGrpSpPr>
            <a:grpSpLocks noGrp="1"/>
          </p:cNvGrpSpPr>
          <p:nvPr/>
        </p:nvGrpSpPr>
        <p:grpSpPr>
          <a:xfrm>
            <a:off x="2095128" y="372616"/>
            <a:ext cx="5429200" cy="680120"/>
            <a:chOff x="0" y="539"/>
            <a:chExt cx="8077200" cy="1141920"/>
          </a:xfrm>
        </p:grpSpPr>
        <p:sp>
          <p:nvSpPr>
            <p:cNvPr id="20" name="Rounded Rectangle 19"/>
            <p:cNvSpPr/>
            <p:nvPr/>
          </p:nvSpPr>
          <p:spPr>
            <a:xfrm>
              <a:off x="0" y="539"/>
              <a:ext cx="8077200" cy="1141920"/>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21" name="Rounded Rectangle 4"/>
            <p:cNvSpPr/>
            <p:nvPr/>
          </p:nvSpPr>
          <p:spPr>
            <a:xfrm>
              <a:off x="55744" y="56283"/>
              <a:ext cx="7965712" cy="10304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algn="ctr" rtl="1"/>
              <a:r>
                <a:rPr lang="fa-IR" sz="2000" dirty="0" smtClean="0">
                  <a:solidFill>
                    <a:schemeClr val="bg1"/>
                  </a:solidFill>
                  <a:cs typeface="B Titr" pitchFamily="2" charset="-78"/>
                </a:rPr>
                <a:t>نتایج تحلیل اثرات متقابل مرحله اول  (</a:t>
              </a:r>
              <a:r>
                <a:rPr lang="fa-IR" sz="2000" dirty="0" smtClean="0">
                  <a:solidFill>
                    <a:srgbClr val="FF0000"/>
                  </a:solidFill>
                  <a:cs typeface="B Titr" pitchFamily="2" charset="-78"/>
                </a:rPr>
                <a:t>اثرات غیرمستقیم</a:t>
              </a:r>
              <a:r>
                <a:rPr lang="fa-IR" sz="2000" dirty="0" smtClean="0">
                  <a:solidFill>
                    <a:schemeClr val="bg1"/>
                  </a:solidFill>
                  <a:cs typeface="B Titr" pitchFamily="2" charset="-78"/>
                </a:rPr>
                <a:t>)</a:t>
              </a:r>
              <a:endParaRPr lang="en-US" sz="2000" dirty="0" smtClean="0">
                <a:solidFill>
                  <a:schemeClr val="bg1"/>
                </a:solidFill>
                <a:cs typeface="B Titr" pitchFamily="2" charset="-78"/>
              </a:endParaRPr>
            </a:p>
          </p:txBody>
        </p:sp>
      </p:grpSp>
      <p:cxnSp>
        <p:nvCxnSpPr>
          <p:cNvPr id="24" name="Straight Arrow Connector 23"/>
          <p:cNvCxnSpPr/>
          <p:nvPr/>
        </p:nvCxnSpPr>
        <p:spPr>
          <a:xfrm flipV="1">
            <a:off x="1143000" y="1524000"/>
            <a:ext cx="0" cy="48006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6" name="Straight Arrow Connector 25"/>
          <p:cNvCxnSpPr/>
          <p:nvPr/>
        </p:nvCxnSpPr>
        <p:spPr>
          <a:xfrm>
            <a:off x="1143000" y="6324600"/>
            <a:ext cx="7772400"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36" name="TextBox 35"/>
          <p:cNvSpPr txBox="1"/>
          <p:nvPr/>
        </p:nvSpPr>
        <p:spPr>
          <a:xfrm rot="16200000">
            <a:off x="-177922" y="3329980"/>
            <a:ext cx="1752599" cy="461665"/>
          </a:xfrm>
          <a:prstGeom prst="rect">
            <a:avLst/>
          </a:prstGeom>
          <a:noFill/>
        </p:spPr>
        <p:txBody>
          <a:bodyPr wrap="square" rtlCol="0">
            <a:spAutoFit/>
          </a:bodyPr>
          <a:lstStyle/>
          <a:p>
            <a:pPr algn="r" rtl="1"/>
            <a:r>
              <a:rPr lang="fa-IR" sz="2400" b="1" dirty="0" smtClean="0">
                <a:cs typeface="B Nazanin" pitchFamily="2" charset="-78"/>
              </a:rPr>
              <a:t>تاثیرگذاری</a:t>
            </a:r>
            <a:endParaRPr lang="en-US" sz="2400" b="1" dirty="0">
              <a:cs typeface="B Nazanin" pitchFamily="2" charset="-78"/>
            </a:endParaRPr>
          </a:p>
        </p:txBody>
      </p:sp>
      <p:sp>
        <p:nvSpPr>
          <p:cNvPr id="37" name="TextBox 36"/>
          <p:cNvSpPr txBox="1"/>
          <p:nvPr/>
        </p:nvSpPr>
        <p:spPr>
          <a:xfrm>
            <a:off x="3419872" y="6351711"/>
            <a:ext cx="3047999" cy="461665"/>
          </a:xfrm>
          <a:prstGeom prst="rect">
            <a:avLst/>
          </a:prstGeom>
          <a:noFill/>
        </p:spPr>
        <p:txBody>
          <a:bodyPr wrap="square" rtlCol="0">
            <a:spAutoFit/>
          </a:bodyPr>
          <a:lstStyle/>
          <a:p>
            <a:pPr algn="ctr"/>
            <a:r>
              <a:rPr lang="fa-IR" sz="2400" b="1" dirty="0" smtClean="0">
                <a:cs typeface="B Nazanin" pitchFamily="2" charset="-78"/>
              </a:rPr>
              <a:t>تاثیرپذیری(وابستگی)</a:t>
            </a:r>
            <a:endParaRPr lang="en-US" sz="2400" b="1" dirty="0">
              <a:cs typeface="B Nazanin" pitchFamily="2" charset="-78"/>
            </a:endParaRPr>
          </a:p>
        </p:txBody>
      </p:sp>
      <p:cxnSp>
        <p:nvCxnSpPr>
          <p:cNvPr id="39" name="Straight Connector 38"/>
          <p:cNvCxnSpPr/>
          <p:nvPr/>
        </p:nvCxnSpPr>
        <p:spPr>
          <a:xfrm>
            <a:off x="1219200" y="3962400"/>
            <a:ext cx="7696200" cy="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5105400" y="1676400"/>
            <a:ext cx="0" cy="464820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sp>
        <p:nvSpPr>
          <p:cNvPr id="28" name="Slide Number Placeholder 27"/>
          <p:cNvSpPr>
            <a:spLocks noGrp="1"/>
          </p:cNvSpPr>
          <p:nvPr>
            <p:ph type="sldNum" sz="quarter" idx="12"/>
          </p:nvPr>
        </p:nvSpPr>
        <p:spPr/>
        <p:txBody>
          <a:bodyPr/>
          <a:lstStyle/>
          <a:p>
            <a:fld id="{33D6E5A2-EC83-451F-A719-9AC1370DD5CF}" type="slidenum">
              <a:rPr lang="en-US" smtClean="0"/>
              <a:pPr/>
              <a:t>12</a:t>
            </a:fld>
            <a:endParaRPr lang="en-US" dirty="0"/>
          </a:p>
        </p:txBody>
      </p:sp>
      <p:sp>
        <p:nvSpPr>
          <p:cNvPr id="27" name="Rounded Rectangle 26"/>
          <p:cNvSpPr/>
          <p:nvPr/>
        </p:nvSpPr>
        <p:spPr>
          <a:xfrm>
            <a:off x="1905000" y="2286000"/>
            <a:ext cx="1981200" cy="533400"/>
          </a:xfrm>
          <a:prstGeom prst="roundRect">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a:r>
              <a:rPr lang="fa-IR" dirty="0" smtClean="0">
                <a:cs typeface="B Nazanin" pitchFamily="2" charset="-78"/>
              </a:rPr>
              <a:t>متغیرهای تاثیر گذار</a:t>
            </a:r>
            <a:endParaRPr lang="en-US" dirty="0">
              <a:cs typeface="B Nazanin" pitchFamily="2" charset="-78"/>
            </a:endParaRPr>
          </a:p>
        </p:txBody>
      </p:sp>
      <p:sp>
        <p:nvSpPr>
          <p:cNvPr id="29" name="Rounded Rectangle 28"/>
          <p:cNvSpPr/>
          <p:nvPr/>
        </p:nvSpPr>
        <p:spPr>
          <a:xfrm>
            <a:off x="6019800" y="4876800"/>
            <a:ext cx="1981200" cy="533400"/>
          </a:xfrm>
          <a:prstGeom prst="roundRect">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a:r>
              <a:rPr lang="fa-IR" dirty="0" smtClean="0">
                <a:cs typeface="B Nazanin" pitchFamily="2" charset="-78"/>
              </a:rPr>
              <a:t>متغیرهای تاثیرپذیر</a:t>
            </a:r>
            <a:endParaRPr lang="en-US" dirty="0">
              <a:cs typeface="B Nazanin" pitchFamily="2" charset="-78"/>
            </a:endParaRPr>
          </a:p>
        </p:txBody>
      </p:sp>
      <p:sp>
        <p:nvSpPr>
          <p:cNvPr id="30" name="Rounded Rectangle 29"/>
          <p:cNvSpPr/>
          <p:nvPr/>
        </p:nvSpPr>
        <p:spPr>
          <a:xfrm>
            <a:off x="4191000" y="3657600"/>
            <a:ext cx="1981200" cy="533400"/>
          </a:xfrm>
          <a:prstGeom prst="roundRect">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a:r>
              <a:rPr lang="fa-IR" dirty="0" smtClean="0">
                <a:cs typeface="B Nazanin" pitchFamily="2" charset="-78"/>
              </a:rPr>
              <a:t>متغیرهای تنظیمی</a:t>
            </a:r>
            <a:endParaRPr lang="en-US" dirty="0">
              <a:cs typeface="B Nazanin" pitchFamily="2" charset="-78"/>
            </a:endParaRPr>
          </a:p>
        </p:txBody>
      </p:sp>
      <p:sp>
        <p:nvSpPr>
          <p:cNvPr id="31" name="Rounded Rectangle 30"/>
          <p:cNvSpPr/>
          <p:nvPr/>
        </p:nvSpPr>
        <p:spPr>
          <a:xfrm>
            <a:off x="6477000" y="2209800"/>
            <a:ext cx="1981200" cy="533400"/>
          </a:xfrm>
          <a:prstGeom prst="roundRect">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a:r>
              <a:rPr lang="fa-IR" dirty="0" smtClean="0">
                <a:cs typeface="B Nazanin" pitchFamily="2" charset="-78"/>
              </a:rPr>
              <a:t>متغیرهای دو گانه</a:t>
            </a:r>
            <a:endParaRPr lang="en-US" dirty="0">
              <a:cs typeface="B Nazanin" pitchFamily="2" charset="-78"/>
            </a:endParaRPr>
          </a:p>
        </p:txBody>
      </p:sp>
      <p:sp>
        <p:nvSpPr>
          <p:cNvPr id="34" name="Rounded Rectangle 33"/>
          <p:cNvSpPr/>
          <p:nvPr/>
        </p:nvSpPr>
        <p:spPr>
          <a:xfrm>
            <a:off x="2051720" y="4759548"/>
            <a:ext cx="1981200" cy="533400"/>
          </a:xfrm>
          <a:prstGeom prst="roundRect">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a:r>
              <a:rPr lang="fa-IR" dirty="0" smtClean="0">
                <a:cs typeface="B Nazanin" pitchFamily="2" charset="-78"/>
              </a:rPr>
              <a:t>متغیرهای خنثی</a:t>
            </a:r>
            <a:endParaRPr lang="en-US" dirty="0">
              <a:cs typeface="B Nazanin" pitchFamily="2" charset="-78"/>
            </a:endParaRPr>
          </a:p>
        </p:txBody>
      </p:sp>
      <p:sp>
        <p:nvSpPr>
          <p:cNvPr id="4" name="AutoShape 2"/>
          <p:cNvSpPr>
            <a:spLocks noChangeArrowheads="1"/>
          </p:cNvSpPr>
          <p:nvPr/>
        </p:nvSpPr>
        <p:spPr bwMode="auto">
          <a:xfrm>
            <a:off x="1115616" y="1764556"/>
            <a:ext cx="683419" cy="368300"/>
          </a:xfrm>
          <a:prstGeom prst="roundRect">
            <a:avLst>
              <a:gd name="adj" fmla="val 16667"/>
            </a:avLst>
          </a:prstGeom>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fa-IR" sz="1200" b="1"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B Nazanin" panose="00000400000000000000" pitchFamily="2" charset="-78"/>
              </a:rPr>
              <a:t>فناوری</a:t>
            </a:r>
            <a:endParaRPr kumimoji="0" lang="en-US" sz="2000" b="1" i="0" u="none" strike="noStrike" cap="none" normalizeH="0" baseline="0" dirty="0" smtClean="0">
              <a:ln>
                <a:noFill/>
              </a:ln>
              <a:solidFill>
                <a:schemeClr val="tx1"/>
              </a:solidFill>
              <a:effectLst/>
              <a:latin typeface="Arial" panose="020B0604020202020204" pitchFamily="34" charset="0"/>
              <a:cs typeface="B Nazanin" panose="00000400000000000000" pitchFamily="2" charset="-78"/>
            </a:endParaRPr>
          </a:p>
        </p:txBody>
      </p:sp>
      <p:sp>
        <p:nvSpPr>
          <p:cNvPr id="22" name="AutoShape 2"/>
          <p:cNvSpPr>
            <a:spLocks noChangeArrowheads="1"/>
          </p:cNvSpPr>
          <p:nvPr/>
        </p:nvSpPr>
        <p:spPr bwMode="auto">
          <a:xfrm>
            <a:off x="1368301" y="3212976"/>
            <a:ext cx="683419" cy="368300"/>
          </a:xfrm>
          <a:prstGeom prst="roundRect">
            <a:avLst>
              <a:gd name="adj" fmla="val 16667"/>
            </a:avLst>
          </a:prstGeom>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fa-IR" sz="1200" b="1"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B Nazanin" panose="00000400000000000000" pitchFamily="2" charset="-78"/>
              </a:rPr>
              <a:t>قوانین</a:t>
            </a:r>
            <a:endParaRPr kumimoji="0" lang="en-US" sz="2000" b="1" i="0" u="none" strike="noStrike" cap="none" normalizeH="0" baseline="0" dirty="0" smtClean="0">
              <a:ln>
                <a:noFill/>
              </a:ln>
              <a:solidFill>
                <a:schemeClr val="tx1"/>
              </a:solidFill>
              <a:effectLst/>
              <a:latin typeface="Arial" panose="020B0604020202020204" pitchFamily="34" charset="0"/>
              <a:cs typeface="B Nazanin" panose="00000400000000000000" pitchFamily="2" charset="-78"/>
            </a:endParaRPr>
          </a:p>
        </p:txBody>
      </p:sp>
      <p:sp>
        <p:nvSpPr>
          <p:cNvPr id="23" name="AutoShape 2"/>
          <p:cNvSpPr>
            <a:spLocks noChangeArrowheads="1"/>
          </p:cNvSpPr>
          <p:nvPr/>
        </p:nvSpPr>
        <p:spPr bwMode="auto">
          <a:xfrm>
            <a:off x="4139952" y="1764556"/>
            <a:ext cx="683419" cy="368300"/>
          </a:xfrm>
          <a:prstGeom prst="roundRect">
            <a:avLst>
              <a:gd name="adj" fmla="val 16667"/>
            </a:avLst>
          </a:prstGeom>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fa-IR" sz="1200" b="1"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B Nazanin" panose="00000400000000000000" pitchFamily="2" charset="-78"/>
              </a:rPr>
              <a:t>اقتصاد</a:t>
            </a:r>
            <a:endParaRPr kumimoji="0" lang="en-US" sz="2000" b="1" i="0" u="none" strike="noStrike" cap="none" normalizeH="0" baseline="0" dirty="0" smtClean="0">
              <a:ln>
                <a:noFill/>
              </a:ln>
              <a:solidFill>
                <a:schemeClr val="tx1"/>
              </a:solidFill>
              <a:effectLst/>
              <a:latin typeface="Arial" panose="020B0604020202020204" pitchFamily="34" charset="0"/>
              <a:cs typeface="B Nazanin" panose="00000400000000000000" pitchFamily="2" charset="-78"/>
            </a:endParaRPr>
          </a:p>
        </p:txBody>
      </p:sp>
      <p:sp>
        <p:nvSpPr>
          <p:cNvPr id="32" name="AutoShape 2"/>
          <p:cNvSpPr>
            <a:spLocks noChangeArrowheads="1"/>
          </p:cNvSpPr>
          <p:nvPr/>
        </p:nvSpPr>
        <p:spPr bwMode="auto">
          <a:xfrm>
            <a:off x="6442614" y="3147291"/>
            <a:ext cx="683419" cy="368300"/>
          </a:xfrm>
          <a:prstGeom prst="roundRect">
            <a:avLst>
              <a:gd name="adj" fmla="val 16667"/>
            </a:avLst>
          </a:prstGeom>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fa-IR" sz="1200" b="1"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B Nazanin" panose="00000400000000000000" pitchFamily="2" charset="-78"/>
              </a:rPr>
              <a:t>فرهنگ</a:t>
            </a:r>
            <a:endParaRPr kumimoji="0" lang="en-US" sz="2000" b="1" i="0" u="none" strike="noStrike" cap="none" normalizeH="0" baseline="0" dirty="0" smtClean="0">
              <a:ln>
                <a:noFill/>
              </a:ln>
              <a:solidFill>
                <a:schemeClr val="tx1"/>
              </a:solidFill>
              <a:effectLst/>
              <a:latin typeface="Arial" panose="020B0604020202020204" pitchFamily="34" charset="0"/>
              <a:cs typeface="B Nazanin" panose="00000400000000000000" pitchFamily="2" charset="-78"/>
            </a:endParaRPr>
          </a:p>
        </p:txBody>
      </p:sp>
      <p:sp>
        <p:nvSpPr>
          <p:cNvPr id="33" name="AutoShape 2"/>
          <p:cNvSpPr>
            <a:spLocks noChangeArrowheads="1"/>
          </p:cNvSpPr>
          <p:nvPr/>
        </p:nvSpPr>
        <p:spPr bwMode="auto">
          <a:xfrm>
            <a:off x="5724254" y="4273550"/>
            <a:ext cx="895891" cy="368300"/>
          </a:xfrm>
          <a:prstGeom prst="roundRect">
            <a:avLst>
              <a:gd name="adj" fmla="val 16667"/>
            </a:avLst>
          </a:prstGeom>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fa-IR" sz="1200" b="1"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B Nazanin" panose="00000400000000000000" pitchFamily="2" charset="-78"/>
              </a:rPr>
              <a:t>زیرساخت</a:t>
            </a:r>
            <a:endParaRPr kumimoji="0" lang="en-US" sz="2000" b="1" i="0" u="none" strike="noStrike" cap="none" normalizeH="0" baseline="0" dirty="0" smtClean="0">
              <a:ln>
                <a:noFill/>
              </a:ln>
              <a:solidFill>
                <a:schemeClr val="tx1"/>
              </a:solidFill>
              <a:effectLst/>
              <a:latin typeface="Arial" panose="020B0604020202020204" pitchFamily="34" charset="0"/>
              <a:cs typeface="B Nazanin" panose="00000400000000000000" pitchFamily="2" charset="-78"/>
            </a:endParaRPr>
          </a:p>
        </p:txBody>
      </p:sp>
      <p:sp>
        <p:nvSpPr>
          <p:cNvPr id="38" name="AutoShape 2"/>
          <p:cNvSpPr>
            <a:spLocks noChangeArrowheads="1"/>
          </p:cNvSpPr>
          <p:nvPr/>
        </p:nvSpPr>
        <p:spPr bwMode="auto">
          <a:xfrm>
            <a:off x="8028384" y="5292948"/>
            <a:ext cx="895891" cy="368300"/>
          </a:xfrm>
          <a:prstGeom prst="roundRect">
            <a:avLst>
              <a:gd name="adj" fmla="val 16667"/>
            </a:avLst>
          </a:prstGeom>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fa-IR" sz="1200" b="1"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B Nazanin" panose="00000400000000000000" pitchFamily="2" charset="-78"/>
              </a:rPr>
              <a:t>سلامت</a:t>
            </a:r>
            <a:endParaRPr kumimoji="0" lang="en-US" sz="2000" b="1" i="0" u="none" strike="noStrike" cap="none" normalizeH="0" baseline="0" dirty="0" smtClean="0">
              <a:ln>
                <a:noFill/>
              </a:ln>
              <a:solidFill>
                <a:schemeClr val="tx1"/>
              </a:solidFill>
              <a:effectLst/>
              <a:latin typeface="Arial" panose="020B0604020202020204" pitchFamily="34" charset="0"/>
              <a:cs typeface="B Nazanin" panose="00000400000000000000" pitchFamily="2" charset="-78"/>
            </a:endParaRPr>
          </a:p>
        </p:txBody>
      </p:sp>
      <p:sp>
        <p:nvSpPr>
          <p:cNvPr id="41" name="AutoShape 2"/>
          <p:cNvSpPr>
            <a:spLocks noChangeArrowheads="1"/>
          </p:cNvSpPr>
          <p:nvPr/>
        </p:nvSpPr>
        <p:spPr bwMode="auto">
          <a:xfrm>
            <a:off x="7278234" y="5832973"/>
            <a:ext cx="895891" cy="368300"/>
          </a:xfrm>
          <a:prstGeom prst="roundRect">
            <a:avLst>
              <a:gd name="adj" fmla="val 16667"/>
            </a:avLst>
          </a:prstGeom>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fa-IR" sz="1200" b="1"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B Nazanin" panose="00000400000000000000" pitchFamily="2" charset="-78"/>
              </a:rPr>
              <a:t>امداد</a:t>
            </a:r>
            <a:endParaRPr kumimoji="0" lang="en-US" sz="2000" b="1" i="0" u="none" strike="noStrike" cap="none" normalizeH="0" baseline="0" dirty="0" smtClean="0">
              <a:ln>
                <a:noFill/>
              </a:ln>
              <a:solidFill>
                <a:schemeClr val="tx1"/>
              </a:solidFill>
              <a:effectLst/>
              <a:latin typeface="Arial" panose="020B0604020202020204" pitchFamily="34" charset="0"/>
              <a:cs typeface="B Nazanin" panose="00000400000000000000" pitchFamily="2" charset="-78"/>
            </a:endParaRPr>
          </a:p>
        </p:txBody>
      </p:sp>
      <p:pic>
        <p:nvPicPr>
          <p:cNvPr id="25" name="Picture 24"/>
          <p:cNvPicPr/>
          <p:nvPr/>
        </p:nvPicPr>
        <p:blipFill>
          <a:blip r:embed="rId3"/>
          <a:stretch>
            <a:fillRect/>
          </a:stretch>
        </p:blipFill>
        <p:spPr>
          <a:xfrm>
            <a:off x="21785" y="5832972"/>
            <a:ext cx="1093832" cy="897827"/>
          </a:xfrm>
          <a:prstGeom prst="rect">
            <a:avLst/>
          </a:prstGeom>
        </p:spPr>
      </p:pic>
    </p:spTree>
    <p:extLst>
      <p:ext uri="{BB962C8B-B14F-4D97-AF65-F5344CB8AC3E}">
        <p14:creationId xmlns:p14="http://schemas.microsoft.com/office/powerpoint/2010/main" val="42208201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33" grpId="0" animBg="1"/>
      <p:bldP spid="38" grpId="0" animBg="1"/>
      <p:bldP spid="4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3" y="188640"/>
            <a:ext cx="8856985" cy="561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4509120"/>
            <a:ext cx="2522984" cy="11218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p:nvPr/>
        </p:nvPicPr>
        <p:blipFill>
          <a:blip r:embed="rId4"/>
          <a:stretch>
            <a:fillRect/>
          </a:stretch>
        </p:blipFill>
        <p:spPr>
          <a:xfrm>
            <a:off x="7524328" y="5798865"/>
            <a:ext cx="1353185" cy="952500"/>
          </a:xfrm>
          <a:prstGeom prst="rect">
            <a:avLst/>
          </a:prstGeom>
        </p:spPr>
      </p:pic>
    </p:spTree>
    <p:extLst>
      <p:ext uri="{BB962C8B-B14F-4D97-AF65-F5344CB8AC3E}">
        <p14:creationId xmlns:p14="http://schemas.microsoft.com/office/powerpoint/2010/main" val="41879873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09" y="116632"/>
            <a:ext cx="9036495" cy="564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3512" y="4509120"/>
            <a:ext cx="2306960" cy="10257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p:nvPr/>
        </p:nvPicPr>
        <p:blipFill>
          <a:blip r:embed="rId4"/>
          <a:stretch>
            <a:fillRect/>
          </a:stretch>
        </p:blipFill>
        <p:spPr>
          <a:xfrm>
            <a:off x="7611303" y="5819933"/>
            <a:ext cx="1353185" cy="952500"/>
          </a:xfrm>
          <a:prstGeom prst="rect">
            <a:avLst/>
          </a:prstGeom>
        </p:spPr>
      </p:pic>
    </p:spTree>
    <p:extLst>
      <p:ext uri="{BB962C8B-B14F-4D97-AF65-F5344CB8AC3E}">
        <p14:creationId xmlns:p14="http://schemas.microsoft.com/office/powerpoint/2010/main" val="14943237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4401174" y="5802987"/>
            <a:ext cx="749166" cy="1271610"/>
          </a:xfrm>
          <a:prstGeom prst="rect">
            <a:avLst/>
          </a:prstGeom>
        </p:spPr>
      </p:pic>
      <p:cxnSp>
        <p:nvCxnSpPr>
          <p:cNvPr id="8" name="Straight Connector 7"/>
          <p:cNvCxnSpPr>
            <a:stCxn id="6" idx="0"/>
          </p:cNvCxnSpPr>
          <p:nvPr/>
        </p:nvCxnSpPr>
        <p:spPr>
          <a:xfrm flipH="1">
            <a:off x="467544" y="6438792"/>
            <a:ext cx="3672408"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467544" y="1340768"/>
            <a:ext cx="0" cy="509802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6" idx="2"/>
          </p:cNvCxnSpPr>
          <p:nvPr/>
        </p:nvCxnSpPr>
        <p:spPr>
          <a:xfrm flipH="1">
            <a:off x="5411562" y="6438792"/>
            <a:ext cx="3281035"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8676456" y="1412777"/>
            <a:ext cx="1" cy="5026015"/>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29" y="64591"/>
            <a:ext cx="975829" cy="1348185"/>
          </a:xfrm>
          <a:prstGeom prst="rect">
            <a:avLst/>
          </a:prstGeom>
        </p:spPr>
      </p:pic>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2400" y="44624"/>
            <a:ext cx="975829" cy="1348185"/>
          </a:xfrm>
          <a:prstGeom prst="rect">
            <a:avLst/>
          </a:prstGeom>
        </p:spPr>
      </p:pic>
      <p:sp>
        <p:nvSpPr>
          <p:cNvPr id="32" name="Rectangle 31"/>
          <p:cNvSpPr/>
          <p:nvPr/>
        </p:nvSpPr>
        <p:spPr>
          <a:xfrm>
            <a:off x="4644008" y="6289575"/>
            <a:ext cx="301686" cy="307777"/>
          </a:xfrm>
          <a:prstGeom prst="rect">
            <a:avLst/>
          </a:prstGeom>
        </p:spPr>
        <p:txBody>
          <a:bodyPr wrap="none">
            <a:spAutoFit/>
          </a:bodyPr>
          <a:lstStyle/>
          <a:p>
            <a:r>
              <a:rPr lang="fa-IR" sz="1400" dirty="0" smtClean="0">
                <a:solidFill>
                  <a:srgbClr val="002060"/>
                </a:solidFill>
                <a:latin typeface="IranNastaliq" panose="02020505000000020003" pitchFamily="18" charset="0"/>
                <a:cs typeface="B Titr" panose="00000700000000000000" pitchFamily="2" charset="-78"/>
              </a:rPr>
              <a:t>6</a:t>
            </a:r>
            <a:endParaRPr lang="en-US" sz="1400" dirty="0"/>
          </a:p>
        </p:txBody>
      </p:sp>
      <p:sp>
        <p:nvSpPr>
          <p:cNvPr id="25" name="Rounded Rectangle 24"/>
          <p:cNvSpPr/>
          <p:nvPr/>
        </p:nvSpPr>
        <p:spPr>
          <a:xfrm>
            <a:off x="3779912" y="692696"/>
            <a:ext cx="2088232" cy="56975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solidFill>
                  <a:srgbClr val="002060"/>
                </a:solidFill>
                <a:cs typeface="B Titr" panose="00000700000000000000" pitchFamily="2" charset="-78"/>
              </a:rPr>
              <a:t>سناریو نویسی</a:t>
            </a:r>
            <a:endParaRPr lang="en-US" dirty="0">
              <a:solidFill>
                <a:srgbClr val="002060"/>
              </a:solidFill>
              <a:cs typeface="B Titr" panose="00000700000000000000" pitchFamily="2" charset="-78"/>
            </a:endParaRPr>
          </a:p>
        </p:txBody>
      </p:sp>
      <p:cxnSp>
        <p:nvCxnSpPr>
          <p:cNvPr id="40" name="Straight Arrow Connector 39"/>
          <p:cNvCxnSpPr/>
          <p:nvPr/>
        </p:nvCxnSpPr>
        <p:spPr>
          <a:xfrm>
            <a:off x="1115616" y="3573016"/>
            <a:ext cx="7056784" cy="0"/>
          </a:xfrm>
          <a:prstGeom prst="straightConnector1">
            <a:avLst/>
          </a:prstGeom>
          <a:ln w="38100">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4775757" y="1628800"/>
            <a:ext cx="20651" cy="4005064"/>
          </a:xfrm>
          <a:prstGeom prst="straightConnector1">
            <a:avLst/>
          </a:prstGeom>
          <a:ln w="38100">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8" name="Rounded Rectangle 27"/>
          <p:cNvSpPr/>
          <p:nvPr/>
        </p:nvSpPr>
        <p:spPr>
          <a:xfrm>
            <a:off x="5076056" y="2996952"/>
            <a:ext cx="2397988" cy="57606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b="1" dirty="0" smtClean="0">
                <a:solidFill>
                  <a:schemeClr val="tx1"/>
                </a:solidFill>
                <a:cs typeface="B Titr" panose="00000700000000000000" pitchFamily="2" charset="-78"/>
              </a:rPr>
              <a:t>نیروی پیشران دارای عدم قطعیت</a:t>
            </a:r>
            <a:endParaRPr lang="en-US" sz="1400" b="1" dirty="0" smtClean="0">
              <a:solidFill>
                <a:schemeClr val="tx1"/>
              </a:solidFill>
              <a:cs typeface="B Titr" panose="00000700000000000000" pitchFamily="2" charset="-78"/>
            </a:endParaRPr>
          </a:p>
        </p:txBody>
      </p:sp>
      <p:sp>
        <p:nvSpPr>
          <p:cNvPr id="29" name="Rounded Rectangle 28"/>
          <p:cNvSpPr/>
          <p:nvPr/>
        </p:nvSpPr>
        <p:spPr>
          <a:xfrm>
            <a:off x="7380312" y="3068960"/>
            <a:ext cx="792088" cy="36004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cs typeface="B Titr" panose="00000700000000000000" pitchFamily="2" charset="-78"/>
              </a:rPr>
              <a:t>DF1+</a:t>
            </a:r>
          </a:p>
        </p:txBody>
      </p:sp>
      <p:sp>
        <p:nvSpPr>
          <p:cNvPr id="34" name="Rounded Rectangle 33"/>
          <p:cNvSpPr/>
          <p:nvPr/>
        </p:nvSpPr>
        <p:spPr>
          <a:xfrm>
            <a:off x="1187624" y="3104964"/>
            <a:ext cx="792088" cy="36004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cs typeface="B Titr" panose="00000700000000000000" pitchFamily="2" charset="-78"/>
              </a:rPr>
              <a:t>DF1-</a:t>
            </a:r>
          </a:p>
        </p:txBody>
      </p:sp>
      <p:sp>
        <p:nvSpPr>
          <p:cNvPr id="35" name="Rounded Rectangle 34"/>
          <p:cNvSpPr/>
          <p:nvPr/>
        </p:nvSpPr>
        <p:spPr>
          <a:xfrm>
            <a:off x="3779912" y="1628800"/>
            <a:ext cx="792088" cy="36004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cs typeface="B Titr" panose="00000700000000000000" pitchFamily="2" charset="-78"/>
              </a:rPr>
              <a:t>DF2+</a:t>
            </a:r>
          </a:p>
        </p:txBody>
      </p:sp>
      <p:sp>
        <p:nvSpPr>
          <p:cNvPr id="36" name="Rounded Rectangle 35"/>
          <p:cNvSpPr/>
          <p:nvPr/>
        </p:nvSpPr>
        <p:spPr>
          <a:xfrm>
            <a:off x="3779912" y="5157192"/>
            <a:ext cx="792088" cy="36004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cs typeface="B Titr" panose="00000700000000000000" pitchFamily="2" charset="-78"/>
              </a:rPr>
              <a:t>DF2-</a:t>
            </a:r>
          </a:p>
        </p:txBody>
      </p:sp>
      <p:sp>
        <p:nvSpPr>
          <p:cNvPr id="37" name="Rounded Rectangle 36"/>
          <p:cNvSpPr/>
          <p:nvPr/>
        </p:nvSpPr>
        <p:spPr>
          <a:xfrm>
            <a:off x="5652120" y="2276872"/>
            <a:ext cx="1494918" cy="576064"/>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b="1" dirty="0" smtClean="0">
                <a:solidFill>
                  <a:schemeClr val="tx1"/>
                </a:solidFill>
                <a:cs typeface="B Titr" panose="00000700000000000000" pitchFamily="2" charset="-78"/>
              </a:rPr>
              <a:t>سناریوی اول</a:t>
            </a:r>
            <a:endParaRPr lang="en-US" sz="1600" b="1" dirty="0" smtClean="0">
              <a:solidFill>
                <a:schemeClr val="tx1"/>
              </a:solidFill>
              <a:cs typeface="B Titr" panose="00000700000000000000" pitchFamily="2" charset="-78"/>
            </a:endParaRPr>
          </a:p>
        </p:txBody>
      </p:sp>
      <p:sp>
        <p:nvSpPr>
          <p:cNvPr id="39" name="Rounded Rectangle 38"/>
          <p:cNvSpPr/>
          <p:nvPr/>
        </p:nvSpPr>
        <p:spPr>
          <a:xfrm>
            <a:off x="2123728" y="2276872"/>
            <a:ext cx="1494918" cy="576064"/>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b="1" dirty="0" smtClean="0">
                <a:solidFill>
                  <a:schemeClr val="tx1"/>
                </a:solidFill>
                <a:cs typeface="B Titr" panose="00000700000000000000" pitchFamily="2" charset="-78"/>
              </a:rPr>
              <a:t>سناریوی دوم</a:t>
            </a:r>
            <a:endParaRPr lang="en-US" sz="1600" b="1" dirty="0" smtClean="0">
              <a:solidFill>
                <a:schemeClr val="tx1"/>
              </a:solidFill>
              <a:cs typeface="B Titr" panose="00000700000000000000" pitchFamily="2" charset="-78"/>
            </a:endParaRPr>
          </a:p>
        </p:txBody>
      </p:sp>
      <p:sp>
        <p:nvSpPr>
          <p:cNvPr id="42" name="Rounded Rectangle 41"/>
          <p:cNvSpPr/>
          <p:nvPr/>
        </p:nvSpPr>
        <p:spPr>
          <a:xfrm>
            <a:off x="5652120" y="4149080"/>
            <a:ext cx="1494918" cy="576064"/>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b="1" dirty="0" smtClean="0">
                <a:solidFill>
                  <a:schemeClr val="tx1"/>
                </a:solidFill>
                <a:cs typeface="B Titr" panose="00000700000000000000" pitchFamily="2" charset="-78"/>
              </a:rPr>
              <a:t>سناریوی سوم</a:t>
            </a:r>
            <a:endParaRPr lang="en-US" sz="1600" b="1" dirty="0" smtClean="0">
              <a:solidFill>
                <a:schemeClr val="tx1"/>
              </a:solidFill>
              <a:cs typeface="B Titr" panose="00000700000000000000" pitchFamily="2" charset="-78"/>
            </a:endParaRPr>
          </a:p>
        </p:txBody>
      </p:sp>
      <p:sp>
        <p:nvSpPr>
          <p:cNvPr id="44" name="Rounded Rectangle 43"/>
          <p:cNvSpPr/>
          <p:nvPr/>
        </p:nvSpPr>
        <p:spPr>
          <a:xfrm>
            <a:off x="2123728" y="4149080"/>
            <a:ext cx="1494918" cy="576064"/>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b="1" dirty="0" smtClean="0">
                <a:solidFill>
                  <a:schemeClr val="tx1"/>
                </a:solidFill>
                <a:cs typeface="B Titr" panose="00000700000000000000" pitchFamily="2" charset="-78"/>
              </a:rPr>
              <a:t>سناریوی چهارم</a:t>
            </a:r>
            <a:endParaRPr lang="en-US" sz="1600" b="1" dirty="0" smtClean="0">
              <a:solidFill>
                <a:schemeClr val="tx1"/>
              </a:solidFill>
              <a:cs typeface="B Titr" panose="00000700000000000000" pitchFamily="2" charset="-78"/>
            </a:endParaRPr>
          </a:p>
        </p:txBody>
      </p:sp>
      <p:pic>
        <p:nvPicPr>
          <p:cNvPr id="23" name="Picture 22"/>
          <p:cNvPicPr/>
          <p:nvPr/>
        </p:nvPicPr>
        <p:blipFill>
          <a:blip r:embed="rId4"/>
          <a:stretch>
            <a:fillRect/>
          </a:stretch>
        </p:blipFill>
        <p:spPr>
          <a:xfrm>
            <a:off x="7282597" y="5486291"/>
            <a:ext cx="1353185" cy="952500"/>
          </a:xfrm>
          <a:prstGeom prst="rect">
            <a:avLst/>
          </a:prstGeom>
        </p:spPr>
      </p:pic>
    </p:spTree>
    <p:extLst>
      <p:ext uri="{BB962C8B-B14F-4D97-AF65-F5344CB8AC3E}">
        <p14:creationId xmlns:p14="http://schemas.microsoft.com/office/powerpoint/2010/main" val="1457546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4401174" y="5802987"/>
            <a:ext cx="749166" cy="1271610"/>
          </a:xfrm>
          <a:prstGeom prst="rect">
            <a:avLst/>
          </a:prstGeom>
        </p:spPr>
      </p:pic>
      <p:cxnSp>
        <p:nvCxnSpPr>
          <p:cNvPr id="8" name="Straight Connector 7"/>
          <p:cNvCxnSpPr>
            <a:stCxn id="6" idx="0"/>
          </p:cNvCxnSpPr>
          <p:nvPr/>
        </p:nvCxnSpPr>
        <p:spPr>
          <a:xfrm flipH="1">
            <a:off x="467544" y="6438792"/>
            <a:ext cx="3672408"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467544" y="1340768"/>
            <a:ext cx="0" cy="509802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6" idx="2"/>
          </p:cNvCxnSpPr>
          <p:nvPr/>
        </p:nvCxnSpPr>
        <p:spPr>
          <a:xfrm flipH="1">
            <a:off x="5411562" y="6438792"/>
            <a:ext cx="3281035"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8676456" y="1412777"/>
            <a:ext cx="1" cy="5026015"/>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29" y="64591"/>
            <a:ext cx="975829" cy="1348185"/>
          </a:xfrm>
          <a:prstGeom prst="rect">
            <a:avLst/>
          </a:prstGeom>
        </p:spPr>
      </p:pic>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2400" y="44624"/>
            <a:ext cx="975829" cy="1348185"/>
          </a:xfrm>
          <a:prstGeom prst="rect">
            <a:avLst/>
          </a:prstGeom>
        </p:spPr>
      </p:pic>
      <p:sp>
        <p:nvSpPr>
          <p:cNvPr id="32" name="Rectangle 31"/>
          <p:cNvSpPr/>
          <p:nvPr/>
        </p:nvSpPr>
        <p:spPr>
          <a:xfrm>
            <a:off x="4644008" y="6289575"/>
            <a:ext cx="301686" cy="307777"/>
          </a:xfrm>
          <a:prstGeom prst="rect">
            <a:avLst/>
          </a:prstGeom>
        </p:spPr>
        <p:txBody>
          <a:bodyPr wrap="none">
            <a:spAutoFit/>
          </a:bodyPr>
          <a:lstStyle/>
          <a:p>
            <a:r>
              <a:rPr lang="fa-IR" sz="1400" dirty="0" smtClean="0">
                <a:solidFill>
                  <a:srgbClr val="002060"/>
                </a:solidFill>
                <a:latin typeface="IranNastaliq" panose="02020505000000020003" pitchFamily="18" charset="0"/>
                <a:cs typeface="B Titr" panose="00000700000000000000" pitchFamily="2" charset="-78"/>
              </a:rPr>
              <a:t>6</a:t>
            </a:r>
            <a:endParaRPr lang="en-US" sz="1400" dirty="0"/>
          </a:p>
        </p:txBody>
      </p:sp>
      <p:sp>
        <p:nvSpPr>
          <p:cNvPr id="25" name="Rounded Rectangle 24"/>
          <p:cNvSpPr/>
          <p:nvPr/>
        </p:nvSpPr>
        <p:spPr>
          <a:xfrm>
            <a:off x="3491880" y="915028"/>
            <a:ext cx="2088232" cy="56975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solidFill>
                  <a:srgbClr val="002060"/>
                </a:solidFill>
                <a:cs typeface="B Titr" panose="00000700000000000000" pitchFamily="2" charset="-78"/>
              </a:rPr>
              <a:t>طیف سناریو</a:t>
            </a:r>
            <a:endParaRPr lang="en-US" dirty="0">
              <a:solidFill>
                <a:srgbClr val="002060"/>
              </a:solidFill>
              <a:cs typeface="B Titr" panose="00000700000000000000" pitchFamily="2" charset="-78"/>
            </a:endParaRPr>
          </a:p>
        </p:txBody>
      </p:sp>
      <p:cxnSp>
        <p:nvCxnSpPr>
          <p:cNvPr id="40" name="Straight Arrow Connector 39"/>
          <p:cNvCxnSpPr/>
          <p:nvPr/>
        </p:nvCxnSpPr>
        <p:spPr>
          <a:xfrm flipV="1">
            <a:off x="3918751" y="3429000"/>
            <a:ext cx="0" cy="648072"/>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8" name="Rounded Rectangle 27"/>
          <p:cNvSpPr/>
          <p:nvPr/>
        </p:nvSpPr>
        <p:spPr>
          <a:xfrm>
            <a:off x="3347864" y="3861048"/>
            <a:ext cx="1080120" cy="57606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b="1" dirty="0" smtClean="0">
                <a:solidFill>
                  <a:schemeClr val="tx1"/>
                </a:solidFill>
                <a:cs typeface="B Titr" panose="00000700000000000000" pitchFamily="2" charset="-78"/>
              </a:rPr>
              <a:t>وضع موجود</a:t>
            </a:r>
            <a:endParaRPr lang="en-US" sz="1400" b="1" dirty="0" smtClean="0">
              <a:solidFill>
                <a:schemeClr val="tx1"/>
              </a:solidFill>
              <a:cs typeface="B Titr" panose="00000700000000000000" pitchFamily="2" charset="-78"/>
            </a:endParaRPr>
          </a:p>
        </p:txBody>
      </p:sp>
      <p:sp>
        <p:nvSpPr>
          <p:cNvPr id="34" name="Rounded Rectangle 33"/>
          <p:cNvSpPr/>
          <p:nvPr/>
        </p:nvSpPr>
        <p:spPr>
          <a:xfrm>
            <a:off x="899592" y="3068960"/>
            <a:ext cx="7272808" cy="360040"/>
          </a:xfrm>
          <a:prstGeom prst="roundRect">
            <a:avLst/>
          </a:prstGeom>
          <a:gradFill>
            <a:gsLst>
              <a:gs pos="0">
                <a:schemeClr val="tx1"/>
              </a:gs>
              <a:gs pos="42000">
                <a:schemeClr val="tx2">
                  <a:lumMod val="64000"/>
                  <a:lumOff val="36000"/>
                  <a:alpha val="81000"/>
                </a:schemeClr>
              </a:gs>
              <a:gs pos="100000">
                <a:schemeClr val="bg1"/>
              </a:gs>
            </a:gsLst>
            <a:lin ang="0" scaled="0"/>
          </a:gra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solidFill>
                <a:schemeClr val="tx1"/>
              </a:solidFill>
              <a:cs typeface="B Titr" panose="00000700000000000000" pitchFamily="2" charset="-78"/>
            </a:endParaRPr>
          </a:p>
        </p:txBody>
      </p:sp>
      <p:sp>
        <p:nvSpPr>
          <p:cNvPr id="37" name="Rounded Rectangle 36"/>
          <p:cNvSpPr/>
          <p:nvPr/>
        </p:nvSpPr>
        <p:spPr>
          <a:xfrm>
            <a:off x="6444208" y="2328455"/>
            <a:ext cx="1854958" cy="576064"/>
          </a:xfrm>
          <a:prstGeom prst="roundRect">
            <a:avLst>
              <a:gd name="adj" fmla="val 50000"/>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b="1" dirty="0" smtClean="0">
                <a:solidFill>
                  <a:schemeClr val="tx1"/>
                </a:solidFill>
                <a:cs typeface="B Titr" panose="00000700000000000000" pitchFamily="2" charset="-78"/>
              </a:rPr>
              <a:t>سناریوی خوش بینانه</a:t>
            </a:r>
            <a:endParaRPr lang="en-US" sz="1600" b="1" dirty="0" smtClean="0">
              <a:solidFill>
                <a:schemeClr val="tx1"/>
              </a:solidFill>
              <a:cs typeface="B Titr" panose="00000700000000000000" pitchFamily="2" charset="-78"/>
            </a:endParaRPr>
          </a:p>
        </p:txBody>
      </p:sp>
      <p:sp>
        <p:nvSpPr>
          <p:cNvPr id="39" name="Rounded Rectangle 38"/>
          <p:cNvSpPr/>
          <p:nvPr/>
        </p:nvSpPr>
        <p:spPr>
          <a:xfrm>
            <a:off x="971600" y="2328455"/>
            <a:ext cx="1782950" cy="576064"/>
          </a:xfrm>
          <a:prstGeom prst="roundRect">
            <a:avLst>
              <a:gd name="adj" fmla="val 50000"/>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b="1" dirty="0" smtClean="0">
                <a:solidFill>
                  <a:schemeClr val="tx1"/>
                </a:solidFill>
                <a:cs typeface="B Titr" panose="00000700000000000000" pitchFamily="2" charset="-78"/>
              </a:rPr>
              <a:t>سناریوی بدبینانه</a:t>
            </a:r>
            <a:endParaRPr lang="en-US" sz="1600" b="1" dirty="0" smtClean="0">
              <a:solidFill>
                <a:schemeClr val="tx1"/>
              </a:solidFill>
              <a:cs typeface="B Titr" panose="00000700000000000000" pitchFamily="2" charset="-78"/>
            </a:endParaRPr>
          </a:p>
        </p:txBody>
      </p:sp>
      <p:sp>
        <p:nvSpPr>
          <p:cNvPr id="26" name="Rounded Rectangle 25"/>
          <p:cNvSpPr/>
          <p:nvPr/>
        </p:nvSpPr>
        <p:spPr>
          <a:xfrm>
            <a:off x="483685" y="3573016"/>
            <a:ext cx="2612151" cy="129614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r>
              <a:rPr lang="fa-IR" sz="1400" b="1" dirty="0" smtClean="0">
                <a:solidFill>
                  <a:schemeClr val="tx1"/>
                </a:solidFill>
                <a:cs typeface="B Titr" panose="00000700000000000000" pitchFamily="2" charset="-78"/>
              </a:rPr>
              <a:t>ترسیم آینده های نامطلوب و ایجاد هراس نسبت به آن</a:t>
            </a:r>
          </a:p>
          <a:p>
            <a:pPr algn="ctr">
              <a:lnSpc>
                <a:spcPct val="200000"/>
              </a:lnSpc>
            </a:pPr>
            <a:r>
              <a:rPr lang="fa-IR" sz="1400" b="1" dirty="0" smtClean="0">
                <a:solidFill>
                  <a:schemeClr val="tx1"/>
                </a:solidFill>
                <a:cs typeface="B Titr" panose="00000700000000000000" pitchFamily="2" charset="-78"/>
              </a:rPr>
              <a:t>خلق جریان های بازدارنده </a:t>
            </a:r>
            <a:endParaRPr lang="en-US" sz="1400" b="1" dirty="0" smtClean="0">
              <a:solidFill>
                <a:schemeClr val="tx1"/>
              </a:solidFill>
              <a:cs typeface="B Titr" panose="00000700000000000000" pitchFamily="2" charset="-78"/>
            </a:endParaRPr>
          </a:p>
        </p:txBody>
      </p:sp>
      <p:sp>
        <p:nvSpPr>
          <p:cNvPr id="27" name="Rounded Rectangle 26"/>
          <p:cNvSpPr/>
          <p:nvPr/>
        </p:nvSpPr>
        <p:spPr>
          <a:xfrm>
            <a:off x="5652120" y="3429000"/>
            <a:ext cx="2946592" cy="122413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r>
              <a:rPr lang="fa-IR" sz="1400" b="1" dirty="0" smtClean="0">
                <a:solidFill>
                  <a:schemeClr val="tx1"/>
                </a:solidFill>
                <a:cs typeface="B Titr" panose="00000700000000000000" pitchFamily="2" charset="-78"/>
              </a:rPr>
              <a:t>چشم انداز سازی و ترسیم افق های مطلوب</a:t>
            </a:r>
          </a:p>
          <a:p>
            <a:pPr algn="ctr">
              <a:lnSpc>
                <a:spcPct val="200000"/>
              </a:lnSpc>
            </a:pPr>
            <a:r>
              <a:rPr lang="fa-IR" sz="1400" b="1" dirty="0" smtClean="0">
                <a:solidFill>
                  <a:schemeClr val="tx1"/>
                </a:solidFill>
                <a:cs typeface="B Titr" panose="00000700000000000000" pitchFamily="2" charset="-78"/>
              </a:rPr>
              <a:t>خلق ارزش</a:t>
            </a:r>
          </a:p>
          <a:p>
            <a:pPr algn="ctr">
              <a:lnSpc>
                <a:spcPct val="200000"/>
              </a:lnSpc>
            </a:pPr>
            <a:r>
              <a:rPr lang="fa-IR" sz="1400" b="1" dirty="0" smtClean="0">
                <a:solidFill>
                  <a:schemeClr val="tx1"/>
                </a:solidFill>
                <a:cs typeface="B Titr" panose="00000700000000000000" pitchFamily="2" charset="-78"/>
              </a:rPr>
              <a:t>تقویت جریان های پیش برنده</a:t>
            </a:r>
            <a:endParaRPr lang="en-US" sz="1400" b="1" dirty="0" smtClean="0">
              <a:solidFill>
                <a:schemeClr val="tx1"/>
              </a:solidFill>
              <a:cs typeface="B Titr" panose="00000700000000000000" pitchFamily="2" charset="-78"/>
            </a:endParaRPr>
          </a:p>
        </p:txBody>
      </p:sp>
      <p:pic>
        <p:nvPicPr>
          <p:cNvPr id="18" name="Picture 17"/>
          <p:cNvPicPr/>
          <p:nvPr/>
        </p:nvPicPr>
        <p:blipFill>
          <a:blip r:embed="rId4"/>
          <a:stretch>
            <a:fillRect/>
          </a:stretch>
        </p:blipFill>
        <p:spPr>
          <a:xfrm>
            <a:off x="7282597" y="5486291"/>
            <a:ext cx="1353185" cy="952500"/>
          </a:xfrm>
          <a:prstGeom prst="rect">
            <a:avLst/>
          </a:prstGeom>
        </p:spPr>
      </p:pic>
    </p:spTree>
    <p:extLst>
      <p:ext uri="{BB962C8B-B14F-4D97-AF65-F5344CB8AC3E}">
        <p14:creationId xmlns:p14="http://schemas.microsoft.com/office/powerpoint/2010/main" val="2871534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4401174" y="5802987"/>
            <a:ext cx="749166" cy="1271610"/>
          </a:xfrm>
          <a:prstGeom prst="rect">
            <a:avLst/>
          </a:prstGeom>
        </p:spPr>
      </p:pic>
      <p:cxnSp>
        <p:nvCxnSpPr>
          <p:cNvPr id="8" name="Straight Connector 7"/>
          <p:cNvCxnSpPr>
            <a:stCxn id="6" idx="0"/>
          </p:cNvCxnSpPr>
          <p:nvPr/>
        </p:nvCxnSpPr>
        <p:spPr>
          <a:xfrm flipH="1">
            <a:off x="467544" y="6438792"/>
            <a:ext cx="3672408"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467544" y="1340768"/>
            <a:ext cx="0" cy="509802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6" idx="2"/>
          </p:cNvCxnSpPr>
          <p:nvPr/>
        </p:nvCxnSpPr>
        <p:spPr>
          <a:xfrm flipH="1">
            <a:off x="5411562" y="6438792"/>
            <a:ext cx="3281035"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8676456" y="1412777"/>
            <a:ext cx="1" cy="5026015"/>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29" y="64591"/>
            <a:ext cx="975829" cy="1348185"/>
          </a:xfrm>
          <a:prstGeom prst="rect">
            <a:avLst/>
          </a:prstGeom>
        </p:spPr>
      </p:pic>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2400" y="44624"/>
            <a:ext cx="975829" cy="1348185"/>
          </a:xfrm>
          <a:prstGeom prst="rect">
            <a:avLst/>
          </a:prstGeom>
        </p:spPr>
      </p:pic>
      <p:sp>
        <p:nvSpPr>
          <p:cNvPr id="32" name="Rectangle 31"/>
          <p:cNvSpPr/>
          <p:nvPr/>
        </p:nvSpPr>
        <p:spPr>
          <a:xfrm>
            <a:off x="4644008" y="6289575"/>
            <a:ext cx="301686" cy="307777"/>
          </a:xfrm>
          <a:prstGeom prst="rect">
            <a:avLst/>
          </a:prstGeom>
        </p:spPr>
        <p:txBody>
          <a:bodyPr wrap="none">
            <a:spAutoFit/>
          </a:bodyPr>
          <a:lstStyle/>
          <a:p>
            <a:r>
              <a:rPr lang="fa-IR" sz="1400" dirty="0" smtClean="0">
                <a:solidFill>
                  <a:srgbClr val="002060"/>
                </a:solidFill>
                <a:latin typeface="IranNastaliq" panose="02020505000000020003" pitchFamily="18" charset="0"/>
                <a:cs typeface="B Titr" panose="00000700000000000000" pitchFamily="2" charset="-78"/>
              </a:rPr>
              <a:t>6</a:t>
            </a:r>
            <a:endParaRPr lang="en-US" sz="1400" dirty="0"/>
          </a:p>
        </p:txBody>
      </p:sp>
      <p:sp>
        <p:nvSpPr>
          <p:cNvPr id="25" name="Rounded Rectangle 24"/>
          <p:cNvSpPr/>
          <p:nvPr/>
        </p:nvSpPr>
        <p:spPr>
          <a:xfrm>
            <a:off x="2915816" y="554988"/>
            <a:ext cx="3456384" cy="569756"/>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solidFill>
                  <a:srgbClr val="002060"/>
                </a:solidFill>
                <a:cs typeface="B Titr" panose="00000700000000000000" pitchFamily="2" charset="-78"/>
              </a:rPr>
              <a:t>برخی از ویژگی های سناریو پردازی</a:t>
            </a:r>
            <a:endParaRPr lang="en-US" dirty="0">
              <a:solidFill>
                <a:srgbClr val="002060"/>
              </a:solidFill>
              <a:cs typeface="B Titr" panose="00000700000000000000" pitchFamily="2" charset="-78"/>
            </a:endParaRPr>
          </a:p>
        </p:txBody>
      </p:sp>
      <p:graphicFrame>
        <p:nvGraphicFramePr>
          <p:cNvPr id="2" name="Diagram 1"/>
          <p:cNvGraphicFramePr/>
          <p:nvPr>
            <p:extLst>
              <p:ext uri="{D42A27DB-BD31-4B8C-83A1-F6EECF244321}">
                <p14:modId xmlns:p14="http://schemas.microsoft.com/office/powerpoint/2010/main" val="2474624140"/>
              </p:ext>
            </p:extLst>
          </p:nvPr>
        </p:nvGraphicFramePr>
        <p:xfrm>
          <a:off x="611560" y="1196752"/>
          <a:ext cx="8208912" cy="47395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2" name="Picture 11"/>
          <p:cNvPicPr/>
          <p:nvPr/>
        </p:nvPicPr>
        <p:blipFill>
          <a:blip r:embed="rId9"/>
          <a:stretch>
            <a:fillRect/>
          </a:stretch>
        </p:blipFill>
        <p:spPr>
          <a:xfrm>
            <a:off x="7282597" y="5486291"/>
            <a:ext cx="1353185" cy="952500"/>
          </a:xfrm>
          <a:prstGeom prst="rect">
            <a:avLst/>
          </a:prstGeom>
        </p:spPr>
      </p:pic>
    </p:spTree>
    <p:extLst>
      <p:ext uri="{BB962C8B-B14F-4D97-AF65-F5344CB8AC3E}">
        <p14:creationId xmlns:p14="http://schemas.microsoft.com/office/powerpoint/2010/main" val="2837052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75656" y="1533344"/>
            <a:ext cx="6192688" cy="1319592"/>
          </a:xfrm>
          <a:prstGeom prst="rect">
            <a:avLst/>
          </a:prstGeom>
        </p:spPr>
        <p:txBody>
          <a:bodyPr wrap="square">
            <a:spAutoFit/>
          </a:bodyPr>
          <a:lstStyle/>
          <a:p>
            <a:pPr lvl="0" algn="ctr" rtl="1">
              <a:lnSpc>
                <a:spcPct val="250000"/>
              </a:lnSpc>
              <a:spcBef>
                <a:spcPct val="0"/>
              </a:spcBef>
            </a:pPr>
            <a:r>
              <a:rPr lang="fa-IR" sz="2000" dirty="0">
                <a:solidFill>
                  <a:srgbClr val="C00000"/>
                </a:solidFill>
                <a:cs typeface="B Titr" pitchFamily="2" charset="-78"/>
              </a:rPr>
              <a:t>چنان گرم از بساط خاک بگذر             </a:t>
            </a:r>
            <a:r>
              <a:rPr lang="fa-IR" sz="2000" dirty="0" smtClean="0">
                <a:solidFill>
                  <a:srgbClr val="C00000"/>
                </a:solidFill>
                <a:cs typeface="B Titr" pitchFamily="2" charset="-78"/>
              </a:rPr>
              <a:t>         </a:t>
            </a:r>
            <a:r>
              <a:rPr lang="fa-IR" sz="2000" dirty="0">
                <a:solidFill>
                  <a:srgbClr val="C00000"/>
                </a:solidFill>
                <a:cs typeface="B Titr" pitchFamily="2" charset="-78"/>
              </a:rPr>
              <a:t>که شمع مردم آینده باشی </a:t>
            </a:r>
          </a:p>
          <a:p>
            <a:pPr lvl="0" algn="ctr" rtl="1">
              <a:lnSpc>
                <a:spcPct val="250000"/>
              </a:lnSpc>
              <a:spcBef>
                <a:spcPct val="0"/>
              </a:spcBef>
            </a:pPr>
            <a:r>
              <a:rPr lang="fa-IR" sz="1400" dirty="0">
                <a:solidFill>
                  <a:srgbClr val="C00000"/>
                </a:solidFill>
                <a:cs typeface="B Titr" pitchFamily="2" charset="-78"/>
              </a:rPr>
              <a:t>(صائب تبریزی)</a:t>
            </a:r>
          </a:p>
        </p:txBody>
      </p:sp>
      <p:sp>
        <p:nvSpPr>
          <p:cNvPr id="4" name="Rectangle 3"/>
          <p:cNvSpPr/>
          <p:nvPr/>
        </p:nvSpPr>
        <p:spPr>
          <a:xfrm>
            <a:off x="1403648" y="2924944"/>
            <a:ext cx="6192688" cy="1138773"/>
          </a:xfrm>
          <a:prstGeom prst="rect">
            <a:avLst/>
          </a:prstGeom>
        </p:spPr>
        <p:txBody>
          <a:bodyPr wrap="square">
            <a:spAutoFit/>
          </a:bodyPr>
          <a:lstStyle/>
          <a:p>
            <a:pPr lvl="0" algn="ctr" rtl="1">
              <a:lnSpc>
                <a:spcPct val="250000"/>
              </a:lnSpc>
              <a:spcBef>
                <a:spcPct val="0"/>
              </a:spcBef>
            </a:pPr>
            <a:r>
              <a:rPr lang="fa-IR" sz="3200" dirty="0" smtClean="0">
                <a:solidFill>
                  <a:srgbClr val="C00000"/>
                </a:solidFill>
                <a:cs typeface="B Titr" pitchFamily="2" charset="-78"/>
              </a:rPr>
              <a:t>باتشکر از توجه شما</a:t>
            </a:r>
            <a:endParaRPr lang="fa-IR" sz="2000" dirty="0">
              <a:solidFill>
                <a:srgbClr val="C00000"/>
              </a:solidFill>
              <a:cs typeface="B Titr" pitchFamily="2" charset="-78"/>
            </a:endParaRPr>
          </a:p>
        </p:txBody>
      </p:sp>
      <p:pic>
        <p:nvPicPr>
          <p:cNvPr id="5" name="Picture 4"/>
          <p:cNvPicPr/>
          <p:nvPr/>
        </p:nvPicPr>
        <p:blipFill>
          <a:blip r:embed="rId2"/>
          <a:stretch>
            <a:fillRect/>
          </a:stretch>
        </p:blipFill>
        <p:spPr>
          <a:xfrm>
            <a:off x="3851920" y="4293096"/>
            <a:ext cx="1728192" cy="1224136"/>
          </a:xfrm>
          <a:prstGeom prst="rect">
            <a:avLst/>
          </a:prstGeom>
        </p:spPr>
      </p:pic>
      <p:sp>
        <p:nvSpPr>
          <p:cNvPr id="6" name="Rectangle 5"/>
          <p:cNvSpPr/>
          <p:nvPr/>
        </p:nvSpPr>
        <p:spPr>
          <a:xfrm>
            <a:off x="1123528" y="6381328"/>
            <a:ext cx="6400800" cy="535531"/>
          </a:xfrm>
          <a:prstGeom prst="rect">
            <a:avLst/>
          </a:prstGeom>
        </p:spPr>
        <p:txBody>
          <a:bodyPr wrap="square">
            <a:spAutoFit/>
          </a:bodyPr>
          <a:lstStyle/>
          <a:p>
            <a:pPr marR="225425" indent="36000" algn="ctr" rtl="1">
              <a:lnSpc>
                <a:spcPct val="80000"/>
              </a:lnSpc>
            </a:pPr>
            <a:r>
              <a:rPr lang="fa-IR" dirty="0">
                <a:solidFill>
                  <a:srgbClr val="000000"/>
                </a:solidFill>
                <a:latin typeface="B Mitra" panose="00000400000000000000" pitchFamily="2" charset="-78"/>
                <a:ea typeface="B Mitra" panose="00000400000000000000" pitchFamily="2" charset="-78"/>
                <a:cs typeface="B Mitra" panose="00000400000000000000" pitchFamily="2" charset="-78"/>
              </a:rPr>
              <a:t>کلیه حقوق این مطلب متعلق به بنیاد توسعه فردا بوده و استفاده از مطالب آن با ذکر منبع آزاد  میباشد. فایل الکترونیکی آن از سایت بنیاد به نشانی : </a:t>
            </a:r>
            <a:r>
              <a:rPr lang="en-US" dirty="0">
                <a:solidFill>
                  <a:srgbClr val="000000"/>
                </a:solidFill>
                <a:latin typeface="Sitka Subheading" panose="02000505000000020004" pitchFamily="2" charset="0"/>
                <a:ea typeface="Tahoma" panose="020B0604030504040204" pitchFamily="34" charset="0"/>
                <a:cs typeface="B Mitra" panose="00000400000000000000" pitchFamily="2" charset="-78"/>
                <a:hlinkClick r:id="rId3"/>
              </a:rPr>
              <a:t>www.farda.ir</a:t>
            </a:r>
            <a:r>
              <a:rPr lang="fa-IR" dirty="0">
                <a:solidFill>
                  <a:srgbClr val="000000"/>
                </a:solidFill>
                <a:latin typeface="B Mitra" panose="00000400000000000000" pitchFamily="2" charset="-78"/>
                <a:ea typeface="B Mitra" panose="00000400000000000000" pitchFamily="2" charset="-78"/>
                <a:cs typeface="B Mitra" panose="00000400000000000000" pitchFamily="2" charset="-78"/>
              </a:rPr>
              <a:t>  قابل دریافت است.</a:t>
            </a:r>
            <a:r>
              <a:rPr lang="fa-IR" dirty="0">
                <a:solidFill>
                  <a:srgbClr val="000000"/>
                </a:solidFill>
                <a:latin typeface="B Mitra" panose="00000400000000000000" pitchFamily="2" charset="-78"/>
                <a:ea typeface="Times New Roman" panose="02020603050405020304" pitchFamily="18" charset="0"/>
                <a:cs typeface="Times New Roman" panose="02020603050405020304" pitchFamily="18" charset="0"/>
              </a:rPr>
              <a:t> </a:t>
            </a:r>
            <a:endParaRPr lang="en-US" dirty="0">
              <a:solidFill>
                <a:srgbClr val="000000"/>
              </a:solidFill>
              <a:effectLst/>
              <a:latin typeface="B Mitra" panose="00000400000000000000" pitchFamily="2" charset="-78"/>
              <a:ea typeface="B Mitra" panose="00000400000000000000" pitchFamily="2" charset="-78"/>
              <a:cs typeface="B Mitra" panose="00000400000000000000" pitchFamily="2" charset="-78"/>
            </a:endParaRPr>
          </a:p>
        </p:txBody>
      </p:sp>
    </p:spTree>
    <p:extLst>
      <p:ext uri="{BB962C8B-B14F-4D97-AF65-F5344CB8AC3E}">
        <p14:creationId xmlns:p14="http://schemas.microsoft.com/office/powerpoint/2010/main" val="3348760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4185150" y="5802987"/>
            <a:ext cx="749166" cy="1271610"/>
          </a:xfrm>
          <a:prstGeom prst="rect">
            <a:avLst/>
          </a:prstGeom>
        </p:spPr>
      </p:pic>
      <p:cxnSp>
        <p:nvCxnSpPr>
          <p:cNvPr id="8" name="Straight Connector 7"/>
          <p:cNvCxnSpPr/>
          <p:nvPr/>
        </p:nvCxnSpPr>
        <p:spPr>
          <a:xfrm flipH="1">
            <a:off x="467544" y="6453336"/>
            <a:ext cx="3672408"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467544" y="1340768"/>
            <a:ext cx="0" cy="509802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6" idx="2"/>
          </p:cNvCxnSpPr>
          <p:nvPr/>
        </p:nvCxnSpPr>
        <p:spPr>
          <a:xfrm flipH="1">
            <a:off x="5195538" y="6438792"/>
            <a:ext cx="3480919"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8676456" y="1412777"/>
            <a:ext cx="1" cy="5026015"/>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29" y="64591"/>
            <a:ext cx="975829" cy="1348185"/>
          </a:xfrm>
          <a:prstGeom prst="rect">
            <a:avLst/>
          </a:prstGeom>
        </p:spPr>
      </p:pic>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2400" y="44624"/>
            <a:ext cx="975829" cy="1348185"/>
          </a:xfrm>
          <a:prstGeom prst="rect">
            <a:avLst/>
          </a:prstGeom>
        </p:spPr>
      </p:pic>
      <p:sp>
        <p:nvSpPr>
          <p:cNvPr id="32" name="Rectangle 31"/>
          <p:cNvSpPr/>
          <p:nvPr/>
        </p:nvSpPr>
        <p:spPr>
          <a:xfrm>
            <a:off x="4427984" y="6289575"/>
            <a:ext cx="260008" cy="307777"/>
          </a:xfrm>
          <a:prstGeom prst="rect">
            <a:avLst/>
          </a:prstGeom>
        </p:spPr>
        <p:txBody>
          <a:bodyPr wrap="none">
            <a:spAutoFit/>
          </a:bodyPr>
          <a:lstStyle/>
          <a:p>
            <a:r>
              <a:rPr lang="fa-IR" sz="1400" dirty="0" smtClean="0">
                <a:solidFill>
                  <a:srgbClr val="002060"/>
                </a:solidFill>
                <a:latin typeface="IranNastaliq" panose="02020505000000020003" pitchFamily="18" charset="0"/>
                <a:cs typeface="B Titr" panose="00000700000000000000" pitchFamily="2" charset="-78"/>
              </a:rPr>
              <a:t>1</a:t>
            </a:r>
            <a:endParaRPr lang="en-US" sz="1400" dirty="0"/>
          </a:p>
        </p:txBody>
      </p:sp>
      <p:sp>
        <p:nvSpPr>
          <p:cNvPr id="46" name="Rounded Rectangle 45"/>
          <p:cNvSpPr/>
          <p:nvPr/>
        </p:nvSpPr>
        <p:spPr>
          <a:xfrm>
            <a:off x="899592" y="3284984"/>
            <a:ext cx="7344817" cy="1569661"/>
          </a:xfrm>
          <a:prstGeom prst="roundRect">
            <a:avLst/>
          </a:prstGeom>
          <a:solidFill>
            <a:srgbClr val="E6B9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2771800" y="1340769"/>
            <a:ext cx="3672408" cy="129614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2232248" y="1412776"/>
            <a:ext cx="4860032" cy="1077218"/>
          </a:xfrm>
          <a:prstGeom prst="rect">
            <a:avLst/>
          </a:prstGeom>
        </p:spPr>
        <p:txBody>
          <a:bodyPr wrap="square">
            <a:spAutoFit/>
          </a:bodyPr>
          <a:lstStyle/>
          <a:p>
            <a:pPr algn="ctr" rtl="1">
              <a:lnSpc>
                <a:spcPct val="200000"/>
              </a:lnSpc>
            </a:pPr>
            <a:r>
              <a:rPr lang="fa-IR" sz="1600" dirty="0" smtClean="0">
                <a:cs typeface="B Titr" panose="00000700000000000000" pitchFamily="2" charset="-78"/>
              </a:rPr>
              <a:t>اعقل الناس انظرهم فی العواقب</a:t>
            </a:r>
            <a:endParaRPr lang="fa-IR" sz="1600" dirty="0">
              <a:cs typeface="B Titr" panose="00000700000000000000" pitchFamily="2" charset="-78"/>
            </a:endParaRPr>
          </a:p>
          <a:p>
            <a:pPr algn="ctr" rtl="1">
              <a:lnSpc>
                <a:spcPct val="200000"/>
              </a:lnSpc>
            </a:pPr>
            <a:r>
              <a:rPr lang="fa-IR" sz="1600" dirty="0" smtClean="0">
                <a:cs typeface="B Titr" panose="00000700000000000000" pitchFamily="2" charset="-78"/>
              </a:rPr>
              <a:t>امیرالمومنین علیه السلام</a:t>
            </a:r>
            <a:endParaRPr lang="fa-IR" sz="1600" dirty="0">
              <a:cs typeface="B Titr" panose="00000700000000000000" pitchFamily="2" charset="-78"/>
            </a:endParaRPr>
          </a:p>
        </p:txBody>
      </p:sp>
      <p:sp>
        <p:nvSpPr>
          <p:cNvPr id="14" name="Rectangle 13"/>
          <p:cNvSpPr/>
          <p:nvPr/>
        </p:nvSpPr>
        <p:spPr>
          <a:xfrm>
            <a:off x="971600" y="3212976"/>
            <a:ext cx="7200800" cy="1515800"/>
          </a:xfrm>
          <a:prstGeom prst="rect">
            <a:avLst/>
          </a:prstGeom>
        </p:spPr>
        <p:txBody>
          <a:bodyPr wrap="square">
            <a:spAutoFit/>
          </a:bodyPr>
          <a:lstStyle/>
          <a:p>
            <a:pPr lvl="0" algn="ctr" rtl="1">
              <a:lnSpc>
                <a:spcPct val="250000"/>
              </a:lnSpc>
              <a:spcBef>
                <a:spcPct val="0"/>
              </a:spcBef>
            </a:pPr>
            <a:r>
              <a:rPr lang="fa-IR" sz="2000" dirty="0" smtClean="0">
                <a:solidFill>
                  <a:srgbClr val="C00000"/>
                </a:solidFill>
                <a:cs typeface="B Titr" pitchFamily="2" charset="-78"/>
              </a:rPr>
              <a:t>آینده را نگر که رحیل جنان شوی       گر ذره ای به لطف خدا بیکران شوی</a:t>
            </a:r>
          </a:p>
          <a:p>
            <a:pPr lvl="0" algn="ctr" rtl="1">
              <a:lnSpc>
                <a:spcPct val="250000"/>
              </a:lnSpc>
              <a:spcBef>
                <a:spcPct val="0"/>
              </a:spcBef>
            </a:pPr>
            <a:r>
              <a:rPr lang="fa-IR" sz="2000" dirty="0" smtClean="0">
                <a:solidFill>
                  <a:srgbClr val="C00000"/>
                </a:solidFill>
                <a:cs typeface="B Titr" pitchFamily="2" charset="-78"/>
              </a:rPr>
              <a:t>آینده را به قدرت فکرت رقم بزن                ور نه اسیر ساخته دیگران شوی</a:t>
            </a:r>
          </a:p>
        </p:txBody>
      </p:sp>
      <p:pic>
        <p:nvPicPr>
          <p:cNvPr id="15" name="Picture 14"/>
          <p:cNvPicPr/>
          <p:nvPr/>
        </p:nvPicPr>
        <p:blipFill>
          <a:blip r:embed="rId4"/>
          <a:stretch>
            <a:fillRect/>
          </a:stretch>
        </p:blipFill>
        <p:spPr>
          <a:xfrm>
            <a:off x="7740352" y="5733257"/>
            <a:ext cx="795955" cy="651528"/>
          </a:xfrm>
          <a:prstGeom prst="rect">
            <a:avLst/>
          </a:prstGeom>
        </p:spPr>
      </p:pic>
    </p:spTree>
    <p:extLst>
      <p:ext uri="{BB962C8B-B14F-4D97-AF65-F5344CB8AC3E}">
        <p14:creationId xmlns:p14="http://schemas.microsoft.com/office/powerpoint/2010/main" val="4065705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4425708" y="5802987"/>
            <a:ext cx="749166" cy="1271610"/>
          </a:xfrm>
          <a:prstGeom prst="rect">
            <a:avLst/>
          </a:prstGeom>
        </p:spPr>
      </p:pic>
      <p:cxnSp>
        <p:nvCxnSpPr>
          <p:cNvPr id="8" name="Straight Connector 7"/>
          <p:cNvCxnSpPr>
            <a:stCxn id="6" idx="0"/>
          </p:cNvCxnSpPr>
          <p:nvPr/>
        </p:nvCxnSpPr>
        <p:spPr>
          <a:xfrm flipH="1">
            <a:off x="492078" y="6438792"/>
            <a:ext cx="3672408"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467544" y="1355312"/>
            <a:ext cx="0" cy="509802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6" idx="2"/>
          </p:cNvCxnSpPr>
          <p:nvPr/>
        </p:nvCxnSpPr>
        <p:spPr>
          <a:xfrm flipH="1">
            <a:off x="5436096" y="6438792"/>
            <a:ext cx="3281035"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8676456" y="1412777"/>
            <a:ext cx="1" cy="5026015"/>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29" y="64591"/>
            <a:ext cx="975829" cy="1348185"/>
          </a:xfrm>
          <a:prstGeom prst="rect">
            <a:avLst/>
          </a:prstGeom>
        </p:spPr>
      </p:pic>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2400" y="44624"/>
            <a:ext cx="975829" cy="1348185"/>
          </a:xfrm>
          <a:prstGeom prst="rect">
            <a:avLst/>
          </a:prstGeom>
        </p:spPr>
      </p:pic>
      <p:sp>
        <p:nvSpPr>
          <p:cNvPr id="32" name="Rectangle 31"/>
          <p:cNvSpPr/>
          <p:nvPr/>
        </p:nvSpPr>
        <p:spPr>
          <a:xfrm>
            <a:off x="4672032" y="6289575"/>
            <a:ext cx="280846" cy="307777"/>
          </a:xfrm>
          <a:prstGeom prst="rect">
            <a:avLst/>
          </a:prstGeom>
        </p:spPr>
        <p:txBody>
          <a:bodyPr wrap="none">
            <a:spAutoFit/>
          </a:bodyPr>
          <a:lstStyle/>
          <a:p>
            <a:r>
              <a:rPr lang="fa-IR" sz="1400" dirty="0" smtClean="0">
                <a:solidFill>
                  <a:srgbClr val="002060"/>
                </a:solidFill>
                <a:latin typeface="IranNastaliq" panose="02020505000000020003" pitchFamily="18" charset="0"/>
                <a:cs typeface="B Titr" panose="00000700000000000000" pitchFamily="2" charset="-78"/>
              </a:rPr>
              <a:t>2</a:t>
            </a:r>
            <a:endParaRPr lang="en-US" sz="1400" dirty="0"/>
          </a:p>
        </p:txBody>
      </p:sp>
      <p:sp>
        <p:nvSpPr>
          <p:cNvPr id="46" name="Rounded Rectangle 45"/>
          <p:cNvSpPr/>
          <p:nvPr/>
        </p:nvSpPr>
        <p:spPr>
          <a:xfrm>
            <a:off x="971600" y="2810016"/>
            <a:ext cx="2448272" cy="3139264"/>
          </a:xfrm>
          <a:prstGeom prst="roundRect">
            <a:avLst/>
          </a:prstGeom>
          <a:solidFill>
            <a:srgbClr val="E6B9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46"/>
          <p:cNvSpPr/>
          <p:nvPr/>
        </p:nvSpPr>
        <p:spPr>
          <a:xfrm>
            <a:off x="3419872" y="2161944"/>
            <a:ext cx="2448272" cy="3139264"/>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p:nvSpPr>
        <p:spPr>
          <a:xfrm>
            <a:off x="5868144" y="1585880"/>
            <a:ext cx="2448272" cy="3139264"/>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5" name="Diagram 44"/>
          <p:cNvGraphicFramePr/>
          <p:nvPr>
            <p:extLst>
              <p:ext uri="{D42A27DB-BD31-4B8C-83A1-F6EECF244321}">
                <p14:modId xmlns:p14="http://schemas.microsoft.com/office/powerpoint/2010/main" val="1497252160"/>
              </p:ext>
            </p:extLst>
          </p:nvPr>
        </p:nvGraphicFramePr>
        <p:xfrm>
          <a:off x="1140296" y="2029296"/>
          <a:ext cx="6960096"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9" name="Rectangle 48"/>
          <p:cNvSpPr/>
          <p:nvPr/>
        </p:nvSpPr>
        <p:spPr>
          <a:xfrm>
            <a:off x="1043608" y="3018438"/>
            <a:ext cx="2076209" cy="338554"/>
          </a:xfrm>
          <a:prstGeom prst="rect">
            <a:avLst/>
          </a:prstGeom>
        </p:spPr>
        <p:txBody>
          <a:bodyPr wrap="none">
            <a:spAutoFit/>
          </a:bodyPr>
          <a:lstStyle/>
          <a:p>
            <a:pPr lvl="0"/>
            <a:r>
              <a:rPr lang="fa-IR" sz="1600" dirty="0" smtClean="0">
                <a:cs typeface="B Titr" panose="00000700000000000000" pitchFamily="2" charset="-78"/>
              </a:rPr>
              <a:t>چه هست و چه خواهد شد؟</a:t>
            </a:r>
            <a:endParaRPr lang="en-US" sz="1600" dirty="0"/>
          </a:p>
        </p:txBody>
      </p:sp>
      <p:sp>
        <p:nvSpPr>
          <p:cNvPr id="50" name="Rectangle 49"/>
          <p:cNvSpPr/>
          <p:nvPr/>
        </p:nvSpPr>
        <p:spPr>
          <a:xfrm>
            <a:off x="3563888" y="2420888"/>
            <a:ext cx="1997663" cy="338554"/>
          </a:xfrm>
          <a:prstGeom prst="rect">
            <a:avLst/>
          </a:prstGeom>
        </p:spPr>
        <p:txBody>
          <a:bodyPr wrap="none">
            <a:spAutoFit/>
          </a:bodyPr>
          <a:lstStyle/>
          <a:p>
            <a:pPr lvl="0"/>
            <a:r>
              <a:rPr lang="fa-IR" sz="1600" dirty="0" smtClean="0">
                <a:cs typeface="B Titr" panose="00000700000000000000" pitchFamily="2" charset="-78"/>
              </a:rPr>
              <a:t>چه مطلوب است که باشد؟</a:t>
            </a:r>
            <a:endParaRPr lang="en-US" sz="1600" dirty="0"/>
          </a:p>
        </p:txBody>
      </p:sp>
      <p:sp>
        <p:nvSpPr>
          <p:cNvPr id="51" name="Rectangle 50"/>
          <p:cNvSpPr/>
          <p:nvPr/>
        </p:nvSpPr>
        <p:spPr>
          <a:xfrm>
            <a:off x="6250587" y="1988840"/>
            <a:ext cx="1521570" cy="338554"/>
          </a:xfrm>
          <a:prstGeom prst="rect">
            <a:avLst/>
          </a:prstGeom>
        </p:spPr>
        <p:txBody>
          <a:bodyPr wrap="none">
            <a:spAutoFit/>
          </a:bodyPr>
          <a:lstStyle/>
          <a:p>
            <a:pPr lvl="0"/>
            <a:r>
              <a:rPr lang="fa-IR" sz="1600" dirty="0" smtClean="0">
                <a:cs typeface="B Titr" panose="00000700000000000000" pitchFamily="2" charset="-78"/>
              </a:rPr>
              <a:t>چه باید انجام داد؟</a:t>
            </a:r>
            <a:endParaRPr lang="en-US" sz="1600" dirty="0"/>
          </a:p>
        </p:txBody>
      </p:sp>
      <p:sp>
        <p:nvSpPr>
          <p:cNvPr id="53" name="Left Brace 52"/>
          <p:cNvSpPr/>
          <p:nvPr/>
        </p:nvSpPr>
        <p:spPr>
          <a:xfrm rot="5400000">
            <a:off x="3023828" y="-999492"/>
            <a:ext cx="648071" cy="4752528"/>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Rectangle 53"/>
          <p:cNvSpPr/>
          <p:nvPr/>
        </p:nvSpPr>
        <p:spPr>
          <a:xfrm>
            <a:off x="2793490" y="620688"/>
            <a:ext cx="1130438" cy="338554"/>
          </a:xfrm>
          <a:prstGeom prst="rect">
            <a:avLst/>
          </a:prstGeom>
        </p:spPr>
        <p:txBody>
          <a:bodyPr wrap="none">
            <a:spAutoFit/>
          </a:bodyPr>
          <a:lstStyle/>
          <a:p>
            <a:pPr lvl="0"/>
            <a:r>
              <a:rPr lang="fa-IR" sz="1600" dirty="0" smtClean="0">
                <a:cs typeface="B Titr" panose="00000700000000000000" pitchFamily="2" charset="-78"/>
              </a:rPr>
              <a:t>آینده پژوهی</a:t>
            </a:r>
            <a:endParaRPr lang="en-US" sz="1600" dirty="0"/>
          </a:p>
        </p:txBody>
      </p:sp>
      <p:sp>
        <p:nvSpPr>
          <p:cNvPr id="55" name="Rectangle 54"/>
          <p:cNvSpPr/>
          <p:nvPr/>
        </p:nvSpPr>
        <p:spPr>
          <a:xfrm>
            <a:off x="4161642" y="1650286"/>
            <a:ext cx="974947" cy="338554"/>
          </a:xfrm>
          <a:prstGeom prst="rect">
            <a:avLst/>
          </a:prstGeom>
        </p:spPr>
        <p:txBody>
          <a:bodyPr wrap="none">
            <a:spAutoFit/>
          </a:bodyPr>
          <a:lstStyle/>
          <a:p>
            <a:pPr lvl="0"/>
            <a:r>
              <a:rPr lang="fa-IR" sz="1600" dirty="0" smtClean="0">
                <a:cs typeface="B Titr" panose="00000700000000000000" pitchFamily="2" charset="-78"/>
              </a:rPr>
              <a:t>باید و نباید</a:t>
            </a:r>
            <a:endParaRPr lang="en-US" sz="1600" dirty="0"/>
          </a:p>
        </p:txBody>
      </p:sp>
      <p:sp>
        <p:nvSpPr>
          <p:cNvPr id="56" name="Rectangle 55"/>
          <p:cNvSpPr/>
          <p:nvPr/>
        </p:nvSpPr>
        <p:spPr>
          <a:xfrm>
            <a:off x="1763688" y="2370366"/>
            <a:ext cx="1120820" cy="338554"/>
          </a:xfrm>
          <a:prstGeom prst="rect">
            <a:avLst/>
          </a:prstGeom>
        </p:spPr>
        <p:txBody>
          <a:bodyPr wrap="none">
            <a:spAutoFit/>
          </a:bodyPr>
          <a:lstStyle/>
          <a:p>
            <a:pPr lvl="0"/>
            <a:r>
              <a:rPr lang="fa-IR" sz="1600" dirty="0" smtClean="0">
                <a:cs typeface="B Titr" panose="00000700000000000000" pitchFamily="2" charset="-78"/>
              </a:rPr>
              <a:t>هست و نیست</a:t>
            </a:r>
            <a:endParaRPr lang="en-US" sz="1600" dirty="0"/>
          </a:p>
        </p:txBody>
      </p:sp>
      <p:pic>
        <p:nvPicPr>
          <p:cNvPr id="23" name="Picture 22"/>
          <p:cNvPicPr/>
          <p:nvPr/>
        </p:nvPicPr>
        <p:blipFill>
          <a:blip r:embed="rId9"/>
          <a:stretch>
            <a:fillRect/>
          </a:stretch>
        </p:blipFill>
        <p:spPr>
          <a:xfrm>
            <a:off x="7282597" y="5486291"/>
            <a:ext cx="1353185" cy="952500"/>
          </a:xfrm>
          <a:prstGeom prst="rect">
            <a:avLst/>
          </a:prstGeom>
        </p:spPr>
      </p:pic>
    </p:spTree>
    <p:extLst>
      <p:ext uri="{BB962C8B-B14F-4D97-AF65-F5344CB8AC3E}">
        <p14:creationId xmlns:p14="http://schemas.microsoft.com/office/powerpoint/2010/main" val="2727442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4401174" y="5802987"/>
            <a:ext cx="749166" cy="1271610"/>
          </a:xfrm>
          <a:prstGeom prst="rect">
            <a:avLst/>
          </a:prstGeom>
        </p:spPr>
      </p:pic>
      <p:cxnSp>
        <p:nvCxnSpPr>
          <p:cNvPr id="8" name="Straight Connector 7"/>
          <p:cNvCxnSpPr>
            <a:stCxn id="6" idx="0"/>
          </p:cNvCxnSpPr>
          <p:nvPr/>
        </p:nvCxnSpPr>
        <p:spPr>
          <a:xfrm flipH="1">
            <a:off x="467544" y="6438792"/>
            <a:ext cx="3672408"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467544" y="1340768"/>
            <a:ext cx="0" cy="509802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6" idx="2"/>
          </p:cNvCxnSpPr>
          <p:nvPr/>
        </p:nvCxnSpPr>
        <p:spPr>
          <a:xfrm flipH="1">
            <a:off x="5411562" y="6438792"/>
            <a:ext cx="3281035"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8676456" y="1412777"/>
            <a:ext cx="1" cy="5026015"/>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29" y="64591"/>
            <a:ext cx="975829" cy="1348185"/>
          </a:xfrm>
          <a:prstGeom prst="rect">
            <a:avLst/>
          </a:prstGeom>
        </p:spPr>
      </p:pic>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2400" y="44624"/>
            <a:ext cx="975829" cy="1348185"/>
          </a:xfrm>
          <a:prstGeom prst="rect">
            <a:avLst/>
          </a:prstGeom>
        </p:spPr>
      </p:pic>
      <p:sp>
        <p:nvSpPr>
          <p:cNvPr id="32" name="Rectangle 31"/>
          <p:cNvSpPr/>
          <p:nvPr/>
        </p:nvSpPr>
        <p:spPr>
          <a:xfrm>
            <a:off x="4630354" y="6289575"/>
            <a:ext cx="301686" cy="307777"/>
          </a:xfrm>
          <a:prstGeom prst="rect">
            <a:avLst/>
          </a:prstGeom>
        </p:spPr>
        <p:txBody>
          <a:bodyPr wrap="none">
            <a:spAutoFit/>
          </a:bodyPr>
          <a:lstStyle/>
          <a:p>
            <a:r>
              <a:rPr lang="fa-IR" sz="1400" dirty="0" smtClean="0">
                <a:solidFill>
                  <a:srgbClr val="002060"/>
                </a:solidFill>
                <a:latin typeface="IranNastaliq" panose="02020505000000020003" pitchFamily="18" charset="0"/>
                <a:cs typeface="B Titr" panose="00000700000000000000" pitchFamily="2" charset="-78"/>
              </a:rPr>
              <a:t>3</a:t>
            </a:r>
            <a:endParaRPr lang="en-US" sz="1400" dirty="0"/>
          </a:p>
        </p:txBody>
      </p:sp>
      <p:sp>
        <p:nvSpPr>
          <p:cNvPr id="23" name="Rounded Rectangle 22"/>
          <p:cNvSpPr/>
          <p:nvPr/>
        </p:nvSpPr>
        <p:spPr>
          <a:xfrm>
            <a:off x="3707904" y="404664"/>
            <a:ext cx="1728192" cy="504056"/>
          </a:xfrm>
          <a:prstGeom prst="roundRect">
            <a:avLst/>
          </a:prstGeom>
          <a:solidFill>
            <a:schemeClr val="accent2">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dirty="0" smtClean="0">
                <a:solidFill>
                  <a:schemeClr val="tx1"/>
                </a:solidFill>
                <a:cs typeface="B Titr" panose="00000700000000000000" pitchFamily="2" charset="-78"/>
              </a:rPr>
              <a:t>آینده پژوهی</a:t>
            </a:r>
            <a:endParaRPr lang="en-US" dirty="0">
              <a:solidFill>
                <a:schemeClr val="tx1"/>
              </a:solidFill>
              <a:cs typeface="B Titr" panose="00000700000000000000" pitchFamily="2" charset="-78"/>
            </a:endParaRPr>
          </a:p>
        </p:txBody>
      </p:sp>
      <p:cxnSp>
        <p:nvCxnSpPr>
          <p:cNvPr id="24" name="Straight Connector 23"/>
          <p:cNvCxnSpPr>
            <a:stCxn id="23" idx="2"/>
            <a:endCxn id="31" idx="0"/>
          </p:cNvCxnSpPr>
          <p:nvPr/>
        </p:nvCxnSpPr>
        <p:spPr>
          <a:xfrm flipH="1">
            <a:off x="1619672" y="908720"/>
            <a:ext cx="2952328" cy="1008113"/>
          </a:xfrm>
          <a:prstGeom prst="line">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23" idx="2"/>
            <a:endCxn id="30" idx="0"/>
          </p:cNvCxnSpPr>
          <p:nvPr/>
        </p:nvCxnSpPr>
        <p:spPr>
          <a:xfrm flipH="1">
            <a:off x="3599892" y="908720"/>
            <a:ext cx="972108" cy="1008113"/>
          </a:xfrm>
          <a:prstGeom prst="line">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23" idx="2"/>
            <a:endCxn id="29" idx="0"/>
          </p:cNvCxnSpPr>
          <p:nvPr/>
        </p:nvCxnSpPr>
        <p:spPr>
          <a:xfrm>
            <a:off x="4572000" y="908720"/>
            <a:ext cx="999111" cy="1008113"/>
          </a:xfrm>
          <a:prstGeom prst="line">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23" idx="2"/>
            <a:endCxn id="28" idx="0"/>
          </p:cNvCxnSpPr>
          <p:nvPr/>
        </p:nvCxnSpPr>
        <p:spPr>
          <a:xfrm>
            <a:off x="4572000" y="908720"/>
            <a:ext cx="3024336" cy="1008113"/>
          </a:xfrm>
          <a:prstGeom prst="line">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8" name="Rounded Rectangle 27"/>
          <p:cNvSpPr/>
          <p:nvPr/>
        </p:nvSpPr>
        <p:spPr>
          <a:xfrm>
            <a:off x="6732240" y="1916833"/>
            <a:ext cx="1728192" cy="2016223"/>
          </a:xfrm>
          <a:prstGeom prst="roundRect">
            <a:avLst/>
          </a:prstGeom>
          <a:solidFill>
            <a:schemeClr val="accent1">
              <a:lumMod val="40000"/>
              <a:lumOff val="60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lnSpc>
                <a:spcPct val="150000"/>
              </a:lnSpc>
            </a:pPr>
            <a:r>
              <a:rPr lang="fa-IR" sz="1400" dirty="0" smtClean="0">
                <a:solidFill>
                  <a:schemeClr val="tx1"/>
                </a:solidFill>
                <a:cs typeface="B Titr" panose="00000700000000000000" pitchFamily="2" charset="-78"/>
              </a:rPr>
              <a:t>جامع نگری و رویکرد سیستمی (ملاحظه سیستم های اقتصادی، سیاسی، علم و فناوری، سلامت،محیط زیست ...) </a:t>
            </a:r>
            <a:endParaRPr lang="en-US" sz="1400" dirty="0">
              <a:solidFill>
                <a:schemeClr val="tx1"/>
              </a:solidFill>
              <a:cs typeface="B Titr" panose="00000700000000000000" pitchFamily="2" charset="-78"/>
            </a:endParaRPr>
          </a:p>
        </p:txBody>
      </p:sp>
      <p:sp>
        <p:nvSpPr>
          <p:cNvPr id="29" name="Rounded Rectangle 28"/>
          <p:cNvSpPr/>
          <p:nvPr/>
        </p:nvSpPr>
        <p:spPr>
          <a:xfrm>
            <a:off x="4716016" y="1916833"/>
            <a:ext cx="1710190" cy="2016223"/>
          </a:xfrm>
          <a:prstGeom prst="roundRect">
            <a:avLst/>
          </a:prstGeom>
          <a:solidFill>
            <a:schemeClr val="accent1">
              <a:lumMod val="40000"/>
              <a:lumOff val="60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lnSpc>
                <a:spcPct val="150000"/>
              </a:lnSpc>
            </a:pPr>
            <a:r>
              <a:rPr lang="fa-IR" sz="1600" dirty="0" smtClean="0">
                <a:solidFill>
                  <a:schemeClr val="tx1"/>
                </a:solidFill>
                <a:cs typeface="B Titr" panose="00000700000000000000" pitchFamily="2" charset="-78"/>
              </a:rPr>
              <a:t>تحلیل کلان روندهای ملی، منطقه ای و جهانی و تدوین سناریوهای آینده</a:t>
            </a:r>
            <a:endParaRPr lang="en-US" sz="1600" dirty="0">
              <a:solidFill>
                <a:schemeClr val="tx1"/>
              </a:solidFill>
              <a:cs typeface="B Titr" panose="00000700000000000000" pitchFamily="2" charset="-78"/>
            </a:endParaRPr>
          </a:p>
        </p:txBody>
      </p:sp>
      <p:sp>
        <p:nvSpPr>
          <p:cNvPr id="30" name="Rounded Rectangle 29"/>
          <p:cNvSpPr/>
          <p:nvPr/>
        </p:nvSpPr>
        <p:spPr>
          <a:xfrm>
            <a:off x="2771800" y="1916833"/>
            <a:ext cx="1656184" cy="2016223"/>
          </a:xfrm>
          <a:prstGeom prst="roundRect">
            <a:avLst/>
          </a:prstGeom>
          <a:solidFill>
            <a:schemeClr val="accent1">
              <a:lumMod val="40000"/>
              <a:lumOff val="60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lnSpc>
                <a:spcPct val="150000"/>
              </a:lnSpc>
            </a:pPr>
            <a:r>
              <a:rPr lang="fa-IR" sz="1600" dirty="0" smtClean="0">
                <a:solidFill>
                  <a:schemeClr val="tx1"/>
                </a:solidFill>
                <a:cs typeface="B Titr" panose="00000700000000000000" pitchFamily="2" charset="-78"/>
              </a:rPr>
              <a:t>تحلیل بستر اجتماعی، ارزش های مشترک فرهنگی و مبانی فکری افراد جامعه</a:t>
            </a:r>
            <a:endParaRPr lang="en-US" sz="1600" dirty="0">
              <a:solidFill>
                <a:schemeClr val="tx1"/>
              </a:solidFill>
              <a:cs typeface="B Titr" panose="00000700000000000000" pitchFamily="2" charset="-78"/>
            </a:endParaRPr>
          </a:p>
        </p:txBody>
      </p:sp>
      <p:sp>
        <p:nvSpPr>
          <p:cNvPr id="31" name="Rounded Rectangle 30"/>
          <p:cNvSpPr/>
          <p:nvPr/>
        </p:nvSpPr>
        <p:spPr>
          <a:xfrm>
            <a:off x="755576" y="1916833"/>
            <a:ext cx="1728192" cy="2016223"/>
          </a:xfrm>
          <a:prstGeom prst="roundRect">
            <a:avLst/>
          </a:prstGeom>
          <a:solidFill>
            <a:schemeClr val="accent1">
              <a:lumMod val="40000"/>
              <a:lumOff val="60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lnSpc>
                <a:spcPct val="150000"/>
              </a:lnSpc>
            </a:pPr>
            <a:r>
              <a:rPr lang="fa-IR" sz="1600" dirty="0" smtClean="0">
                <a:solidFill>
                  <a:schemeClr val="tx1"/>
                </a:solidFill>
                <a:cs typeface="B Titr" panose="00000700000000000000" pitchFamily="2" charset="-78"/>
              </a:rPr>
              <a:t>تحلیل پایداری و تعیین عوامل مقاوم کننده</a:t>
            </a:r>
            <a:endParaRPr lang="en-US" sz="1600" dirty="0">
              <a:solidFill>
                <a:schemeClr val="tx1"/>
              </a:solidFill>
              <a:cs typeface="B Titr" panose="00000700000000000000" pitchFamily="2" charset="-78"/>
            </a:endParaRPr>
          </a:p>
        </p:txBody>
      </p:sp>
      <p:cxnSp>
        <p:nvCxnSpPr>
          <p:cNvPr id="33" name="Straight Connector 32"/>
          <p:cNvCxnSpPr>
            <a:stCxn id="34" idx="0"/>
            <a:endCxn id="31" idx="2"/>
          </p:cNvCxnSpPr>
          <p:nvPr/>
        </p:nvCxnSpPr>
        <p:spPr>
          <a:xfrm flipH="1" flipV="1">
            <a:off x="1619672" y="3933056"/>
            <a:ext cx="3240360" cy="576064"/>
          </a:xfrm>
          <a:prstGeom prst="line">
            <a:avLst/>
          </a:prstGeom>
          <a:ln w="38100">
            <a:solidFill>
              <a:srgbClr val="C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4" name="Rounded Rectangle 33"/>
          <p:cNvSpPr/>
          <p:nvPr/>
        </p:nvSpPr>
        <p:spPr>
          <a:xfrm>
            <a:off x="3851920" y="4509120"/>
            <a:ext cx="2016224" cy="504056"/>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dirty="0" smtClean="0">
                <a:solidFill>
                  <a:schemeClr val="tx1"/>
                </a:solidFill>
                <a:cs typeface="B Titr" panose="00000700000000000000" pitchFamily="2" charset="-78"/>
              </a:rPr>
              <a:t>مطالعات بین رشته ای</a:t>
            </a:r>
            <a:endParaRPr lang="en-US" dirty="0">
              <a:solidFill>
                <a:schemeClr val="tx1"/>
              </a:solidFill>
              <a:cs typeface="B Titr" panose="00000700000000000000" pitchFamily="2" charset="-78"/>
            </a:endParaRPr>
          </a:p>
        </p:txBody>
      </p:sp>
      <p:cxnSp>
        <p:nvCxnSpPr>
          <p:cNvPr id="35" name="Straight Connector 34"/>
          <p:cNvCxnSpPr>
            <a:stCxn id="34" idx="0"/>
            <a:endCxn id="30" idx="2"/>
          </p:cNvCxnSpPr>
          <p:nvPr/>
        </p:nvCxnSpPr>
        <p:spPr>
          <a:xfrm flipH="1" flipV="1">
            <a:off x="3599892" y="3933056"/>
            <a:ext cx="1260140" cy="576064"/>
          </a:xfrm>
          <a:prstGeom prst="line">
            <a:avLst/>
          </a:prstGeom>
          <a:ln w="38100">
            <a:solidFill>
              <a:srgbClr val="C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34" idx="0"/>
            <a:endCxn id="29" idx="2"/>
          </p:cNvCxnSpPr>
          <p:nvPr/>
        </p:nvCxnSpPr>
        <p:spPr>
          <a:xfrm flipV="1">
            <a:off x="4860032" y="3933056"/>
            <a:ext cx="711079" cy="576064"/>
          </a:xfrm>
          <a:prstGeom prst="line">
            <a:avLst/>
          </a:prstGeom>
          <a:ln w="38100">
            <a:solidFill>
              <a:srgbClr val="C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34" idx="0"/>
            <a:endCxn id="28" idx="2"/>
          </p:cNvCxnSpPr>
          <p:nvPr/>
        </p:nvCxnSpPr>
        <p:spPr>
          <a:xfrm flipV="1">
            <a:off x="4860032" y="3933056"/>
            <a:ext cx="2736304" cy="576064"/>
          </a:xfrm>
          <a:prstGeom prst="line">
            <a:avLst/>
          </a:prstGeom>
          <a:ln w="38100">
            <a:solidFill>
              <a:srgbClr val="C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8" name="Rounded Rectangle 37"/>
          <p:cNvSpPr/>
          <p:nvPr/>
        </p:nvSpPr>
        <p:spPr>
          <a:xfrm>
            <a:off x="971600" y="1304764"/>
            <a:ext cx="1374530" cy="504056"/>
          </a:xfrm>
          <a:prstGeom prst="roundRect">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1600" b="1" dirty="0" smtClean="0">
                <a:solidFill>
                  <a:schemeClr val="tx1"/>
                </a:solidFill>
                <a:cs typeface="B Titr" panose="00000700000000000000" pitchFamily="2" charset="-78"/>
              </a:rPr>
              <a:t>Sustainable Planning</a:t>
            </a:r>
            <a:endParaRPr lang="en-US" sz="1600" b="1" dirty="0">
              <a:solidFill>
                <a:schemeClr val="tx1"/>
              </a:solidFill>
              <a:cs typeface="B Titr" panose="00000700000000000000" pitchFamily="2" charset="-78"/>
            </a:endParaRPr>
          </a:p>
        </p:txBody>
      </p:sp>
      <p:sp>
        <p:nvSpPr>
          <p:cNvPr id="39" name="Rounded Rectangle 38"/>
          <p:cNvSpPr/>
          <p:nvPr/>
        </p:nvSpPr>
        <p:spPr>
          <a:xfrm>
            <a:off x="2909438" y="1268760"/>
            <a:ext cx="1374530" cy="504056"/>
          </a:xfrm>
          <a:prstGeom prst="roundRect">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1600" b="1" dirty="0" smtClean="0">
                <a:solidFill>
                  <a:schemeClr val="tx1"/>
                </a:solidFill>
                <a:cs typeface="B Titr" panose="00000700000000000000" pitchFamily="2" charset="-78"/>
              </a:rPr>
              <a:t>Causal Analysis</a:t>
            </a:r>
            <a:endParaRPr lang="en-US" sz="1600" b="1" dirty="0">
              <a:solidFill>
                <a:schemeClr val="tx1"/>
              </a:solidFill>
              <a:cs typeface="B Titr" panose="00000700000000000000" pitchFamily="2" charset="-78"/>
            </a:endParaRPr>
          </a:p>
        </p:txBody>
      </p:sp>
      <p:sp>
        <p:nvSpPr>
          <p:cNvPr id="40" name="Rounded Rectangle 39"/>
          <p:cNvSpPr/>
          <p:nvPr/>
        </p:nvSpPr>
        <p:spPr>
          <a:xfrm>
            <a:off x="4925662" y="1268760"/>
            <a:ext cx="1374530" cy="504056"/>
          </a:xfrm>
          <a:prstGeom prst="roundRect">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1600" b="1" dirty="0" smtClean="0">
                <a:solidFill>
                  <a:schemeClr val="tx1"/>
                </a:solidFill>
                <a:cs typeface="B Titr" panose="00000700000000000000" pitchFamily="2" charset="-78"/>
              </a:rPr>
              <a:t>Mega Trends &amp; Scenarios</a:t>
            </a:r>
            <a:endParaRPr lang="en-US" sz="1600" b="1" dirty="0">
              <a:solidFill>
                <a:schemeClr val="tx1"/>
              </a:solidFill>
              <a:cs typeface="B Titr" panose="00000700000000000000" pitchFamily="2" charset="-78"/>
            </a:endParaRPr>
          </a:p>
        </p:txBody>
      </p:sp>
      <p:sp>
        <p:nvSpPr>
          <p:cNvPr id="41" name="Rounded Rectangle 40"/>
          <p:cNvSpPr/>
          <p:nvPr/>
        </p:nvSpPr>
        <p:spPr>
          <a:xfrm>
            <a:off x="6797870" y="1268760"/>
            <a:ext cx="1374530" cy="504056"/>
          </a:xfrm>
          <a:prstGeom prst="roundRect">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1600" b="1" dirty="0" smtClean="0">
                <a:solidFill>
                  <a:schemeClr val="tx1"/>
                </a:solidFill>
                <a:cs typeface="B Titr" panose="00000700000000000000" pitchFamily="2" charset="-78"/>
              </a:rPr>
              <a:t>System Approach</a:t>
            </a:r>
            <a:endParaRPr lang="en-US" sz="1600" b="1" dirty="0">
              <a:solidFill>
                <a:schemeClr val="tx1"/>
              </a:solidFill>
              <a:cs typeface="B Titr" panose="00000700000000000000" pitchFamily="2" charset="-78"/>
            </a:endParaRPr>
          </a:p>
        </p:txBody>
      </p:sp>
      <p:sp>
        <p:nvSpPr>
          <p:cNvPr id="42" name="Down Arrow 41"/>
          <p:cNvSpPr/>
          <p:nvPr/>
        </p:nvSpPr>
        <p:spPr>
          <a:xfrm>
            <a:off x="4467177" y="5013176"/>
            <a:ext cx="641694"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a:off x="3779912" y="5445224"/>
            <a:ext cx="2016224" cy="504056"/>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dirty="0" smtClean="0">
                <a:solidFill>
                  <a:schemeClr val="tx1"/>
                </a:solidFill>
                <a:cs typeface="B Titr" panose="00000700000000000000" pitchFamily="2" charset="-78"/>
              </a:rPr>
              <a:t>همگرایی</a:t>
            </a:r>
            <a:endParaRPr lang="en-US" dirty="0">
              <a:solidFill>
                <a:schemeClr val="tx1"/>
              </a:solidFill>
              <a:cs typeface="B Titr" panose="00000700000000000000" pitchFamily="2" charset="-78"/>
            </a:endParaRPr>
          </a:p>
        </p:txBody>
      </p:sp>
      <p:pic>
        <p:nvPicPr>
          <p:cNvPr id="44" name="Picture 43"/>
          <p:cNvPicPr/>
          <p:nvPr/>
        </p:nvPicPr>
        <p:blipFill>
          <a:blip r:embed="rId4"/>
          <a:stretch>
            <a:fillRect/>
          </a:stretch>
        </p:blipFill>
        <p:spPr>
          <a:xfrm>
            <a:off x="7282597" y="5486291"/>
            <a:ext cx="1353185" cy="952500"/>
          </a:xfrm>
          <a:prstGeom prst="rect">
            <a:avLst/>
          </a:prstGeom>
        </p:spPr>
      </p:pic>
    </p:spTree>
    <p:extLst>
      <p:ext uri="{BB962C8B-B14F-4D97-AF65-F5344CB8AC3E}">
        <p14:creationId xmlns:p14="http://schemas.microsoft.com/office/powerpoint/2010/main" val="3064253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4401174" y="5802987"/>
            <a:ext cx="749166" cy="1271610"/>
          </a:xfrm>
          <a:prstGeom prst="rect">
            <a:avLst/>
          </a:prstGeom>
        </p:spPr>
      </p:pic>
      <p:cxnSp>
        <p:nvCxnSpPr>
          <p:cNvPr id="8" name="Straight Connector 7"/>
          <p:cNvCxnSpPr>
            <a:stCxn id="6" idx="0"/>
          </p:cNvCxnSpPr>
          <p:nvPr/>
        </p:nvCxnSpPr>
        <p:spPr>
          <a:xfrm flipH="1">
            <a:off x="467544" y="6438792"/>
            <a:ext cx="3672408"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467544" y="1340768"/>
            <a:ext cx="0" cy="509802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6" idx="2"/>
          </p:cNvCxnSpPr>
          <p:nvPr/>
        </p:nvCxnSpPr>
        <p:spPr>
          <a:xfrm flipH="1">
            <a:off x="5411562" y="6438792"/>
            <a:ext cx="3281035"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8676456" y="1412777"/>
            <a:ext cx="1" cy="5026015"/>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29" y="64591"/>
            <a:ext cx="975829" cy="1348185"/>
          </a:xfrm>
          <a:prstGeom prst="rect">
            <a:avLst/>
          </a:prstGeom>
        </p:spPr>
      </p:pic>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2400" y="44624"/>
            <a:ext cx="975829" cy="1348185"/>
          </a:xfrm>
          <a:prstGeom prst="rect">
            <a:avLst/>
          </a:prstGeom>
        </p:spPr>
      </p:pic>
      <p:sp>
        <p:nvSpPr>
          <p:cNvPr id="32" name="Rectangle 31"/>
          <p:cNvSpPr/>
          <p:nvPr/>
        </p:nvSpPr>
        <p:spPr>
          <a:xfrm>
            <a:off x="4644008" y="6289575"/>
            <a:ext cx="301686" cy="307777"/>
          </a:xfrm>
          <a:prstGeom prst="rect">
            <a:avLst/>
          </a:prstGeom>
        </p:spPr>
        <p:txBody>
          <a:bodyPr wrap="none">
            <a:spAutoFit/>
          </a:bodyPr>
          <a:lstStyle/>
          <a:p>
            <a:r>
              <a:rPr lang="fa-IR" sz="1400" dirty="0" smtClean="0">
                <a:solidFill>
                  <a:srgbClr val="002060"/>
                </a:solidFill>
                <a:latin typeface="IranNastaliq" panose="02020505000000020003" pitchFamily="18" charset="0"/>
                <a:cs typeface="B Titr" panose="00000700000000000000" pitchFamily="2" charset="-78"/>
              </a:rPr>
              <a:t>6</a:t>
            </a:r>
            <a:endParaRPr lang="en-US" sz="1400" dirty="0"/>
          </a:p>
        </p:txBody>
      </p:sp>
      <p:pic>
        <p:nvPicPr>
          <p:cNvPr id="2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0243" y="980728"/>
            <a:ext cx="6460109"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ounded Rectangle 23"/>
          <p:cNvSpPr/>
          <p:nvPr/>
        </p:nvSpPr>
        <p:spPr>
          <a:xfrm>
            <a:off x="2987824" y="188640"/>
            <a:ext cx="2952328" cy="56975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solidFill>
                  <a:srgbClr val="002060"/>
                </a:solidFill>
                <a:cs typeface="B Titr" panose="00000700000000000000" pitchFamily="2" charset="-78"/>
              </a:rPr>
              <a:t>ساختاری جهت تفکیک مسائل</a:t>
            </a:r>
            <a:endParaRPr lang="en-US" dirty="0">
              <a:solidFill>
                <a:srgbClr val="002060"/>
              </a:solidFill>
              <a:cs typeface="B Titr" panose="00000700000000000000" pitchFamily="2" charset="-78"/>
            </a:endParaRPr>
          </a:p>
        </p:txBody>
      </p:sp>
      <p:pic>
        <p:nvPicPr>
          <p:cNvPr id="12" name="Picture 11"/>
          <p:cNvPicPr/>
          <p:nvPr/>
        </p:nvPicPr>
        <p:blipFill>
          <a:blip r:embed="rId5"/>
          <a:stretch>
            <a:fillRect/>
          </a:stretch>
        </p:blipFill>
        <p:spPr>
          <a:xfrm>
            <a:off x="7282597" y="5486291"/>
            <a:ext cx="1353185" cy="952500"/>
          </a:xfrm>
          <a:prstGeom prst="rect">
            <a:avLst/>
          </a:prstGeom>
        </p:spPr>
      </p:pic>
    </p:spTree>
    <p:extLst>
      <p:ext uri="{BB962C8B-B14F-4D97-AF65-F5344CB8AC3E}">
        <p14:creationId xmlns:p14="http://schemas.microsoft.com/office/powerpoint/2010/main" val="2940790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4401174" y="5802987"/>
            <a:ext cx="749166" cy="1271610"/>
          </a:xfrm>
          <a:prstGeom prst="rect">
            <a:avLst/>
          </a:prstGeom>
        </p:spPr>
      </p:pic>
      <p:cxnSp>
        <p:nvCxnSpPr>
          <p:cNvPr id="8" name="Straight Connector 7"/>
          <p:cNvCxnSpPr>
            <a:stCxn id="6" idx="0"/>
          </p:cNvCxnSpPr>
          <p:nvPr/>
        </p:nvCxnSpPr>
        <p:spPr>
          <a:xfrm flipH="1">
            <a:off x="467544" y="6438792"/>
            <a:ext cx="3672408"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467544" y="1340768"/>
            <a:ext cx="0" cy="509802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6" idx="2"/>
          </p:cNvCxnSpPr>
          <p:nvPr/>
        </p:nvCxnSpPr>
        <p:spPr>
          <a:xfrm flipH="1">
            <a:off x="5411562" y="6438792"/>
            <a:ext cx="3281035"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8676456" y="1412777"/>
            <a:ext cx="1" cy="5026015"/>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29" y="64591"/>
            <a:ext cx="975829" cy="1348185"/>
          </a:xfrm>
          <a:prstGeom prst="rect">
            <a:avLst/>
          </a:prstGeom>
        </p:spPr>
      </p:pic>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2400" y="44624"/>
            <a:ext cx="975829" cy="1348185"/>
          </a:xfrm>
          <a:prstGeom prst="rect">
            <a:avLst/>
          </a:prstGeom>
        </p:spPr>
      </p:pic>
      <p:sp>
        <p:nvSpPr>
          <p:cNvPr id="32" name="Rectangle 31"/>
          <p:cNvSpPr/>
          <p:nvPr/>
        </p:nvSpPr>
        <p:spPr>
          <a:xfrm>
            <a:off x="4644008" y="6289575"/>
            <a:ext cx="301686" cy="307777"/>
          </a:xfrm>
          <a:prstGeom prst="rect">
            <a:avLst/>
          </a:prstGeom>
        </p:spPr>
        <p:txBody>
          <a:bodyPr wrap="none">
            <a:spAutoFit/>
          </a:bodyPr>
          <a:lstStyle/>
          <a:p>
            <a:r>
              <a:rPr lang="fa-IR" sz="1400" dirty="0" smtClean="0">
                <a:solidFill>
                  <a:srgbClr val="002060"/>
                </a:solidFill>
                <a:latin typeface="IranNastaliq" panose="02020505000000020003" pitchFamily="18" charset="0"/>
                <a:cs typeface="B Titr" panose="00000700000000000000" pitchFamily="2" charset="-78"/>
              </a:rPr>
              <a:t>6</a:t>
            </a:r>
            <a:endParaRPr lang="en-US" sz="1400" dirty="0"/>
          </a:p>
        </p:txBody>
      </p:sp>
      <p:sp>
        <p:nvSpPr>
          <p:cNvPr id="25" name="Rounded Rectangle 24"/>
          <p:cNvSpPr/>
          <p:nvPr/>
        </p:nvSpPr>
        <p:spPr>
          <a:xfrm>
            <a:off x="3253872" y="1196752"/>
            <a:ext cx="2470256" cy="56975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solidFill>
                  <a:srgbClr val="002060"/>
                </a:solidFill>
                <a:cs typeface="B Titr" panose="00000700000000000000" pitchFamily="2" charset="-78"/>
              </a:rPr>
              <a:t>شناخت عوامل کلیدی محیط</a:t>
            </a:r>
            <a:endParaRPr lang="en-US" dirty="0">
              <a:solidFill>
                <a:srgbClr val="002060"/>
              </a:solidFill>
              <a:cs typeface="B Titr" panose="00000700000000000000" pitchFamily="2" charset="-78"/>
            </a:endParaRPr>
          </a:p>
        </p:txBody>
      </p:sp>
      <p:sp>
        <p:nvSpPr>
          <p:cNvPr id="26" name="Down Arrow 25"/>
          <p:cNvSpPr/>
          <p:nvPr/>
        </p:nvSpPr>
        <p:spPr>
          <a:xfrm>
            <a:off x="4079982" y="1917500"/>
            <a:ext cx="977719" cy="25202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p:cNvGrpSpPr/>
          <p:nvPr/>
        </p:nvGrpSpPr>
        <p:grpSpPr>
          <a:xfrm>
            <a:off x="2267744" y="2420888"/>
            <a:ext cx="4536504" cy="2376264"/>
            <a:chOff x="1547664" y="3140968"/>
            <a:chExt cx="4536504" cy="2376264"/>
          </a:xfrm>
        </p:grpSpPr>
        <p:sp>
          <p:nvSpPr>
            <p:cNvPr id="30" name="Rounded Rectangle 29"/>
            <p:cNvSpPr/>
            <p:nvPr/>
          </p:nvSpPr>
          <p:spPr>
            <a:xfrm>
              <a:off x="1547664" y="3140968"/>
              <a:ext cx="4536504" cy="2376264"/>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60"/>
                </a:solidFill>
                <a:cs typeface="B Titr" panose="00000700000000000000" pitchFamily="2" charset="-78"/>
              </a:endParaRPr>
            </a:p>
          </p:txBody>
        </p:sp>
        <p:sp>
          <p:nvSpPr>
            <p:cNvPr id="31" name="Rounded Rectangle 30"/>
            <p:cNvSpPr/>
            <p:nvPr/>
          </p:nvSpPr>
          <p:spPr>
            <a:xfrm>
              <a:off x="4139952" y="3356992"/>
              <a:ext cx="1800200" cy="57606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dirty="0" smtClean="0">
                  <a:solidFill>
                    <a:srgbClr val="002060"/>
                  </a:solidFill>
                  <a:cs typeface="B Titr" panose="00000700000000000000" pitchFamily="2" charset="-78"/>
                </a:rPr>
                <a:t>تعیین عوامل و امتیازدهی</a:t>
              </a:r>
              <a:endParaRPr lang="en-US" sz="1400" dirty="0">
                <a:solidFill>
                  <a:srgbClr val="002060"/>
                </a:solidFill>
                <a:cs typeface="B Titr" panose="00000700000000000000" pitchFamily="2" charset="-78"/>
              </a:endParaRPr>
            </a:p>
          </p:txBody>
        </p:sp>
        <p:sp>
          <p:nvSpPr>
            <p:cNvPr id="33" name="Rounded Rectangle 32"/>
            <p:cNvSpPr/>
            <p:nvPr/>
          </p:nvSpPr>
          <p:spPr>
            <a:xfrm>
              <a:off x="4139952" y="4077072"/>
              <a:ext cx="1800200" cy="57606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dirty="0" smtClean="0">
                  <a:solidFill>
                    <a:srgbClr val="002060"/>
                  </a:solidFill>
                  <a:cs typeface="B Titr" panose="00000700000000000000" pitchFamily="2" charset="-78"/>
                </a:rPr>
                <a:t>تحلیل اثرات متقابل</a:t>
              </a:r>
              <a:endParaRPr lang="en-US" sz="1600" dirty="0">
                <a:solidFill>
                  <a:srgbClr val="002060"/>
                </a:solidFill>
                <a:cs typeface="B Titr" panose="00000700000000000000" pitchFamily="2" charset="-78"/>
              </a:endParaRPr>
            </a:p>
          </p:txBody>
        </p:sp>
        <p:sp>
          <p:nvSpPr>
            <p:cNvPr id="38" name="Rounded Rectangle 37"/>
            <p:cNvSpPr/>
            <p:nvPr/>
          </p:nvSpPr>
          <p:spPr>
            <a:xfrm>
              <a:off x="4139952" y="4797152"/>
              <a:ext cx="1800200" cy="57606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400" dirty="0" smtClean="0">
                  <a:solidFill>
                    <a:srgbClr val="002060"/>
                  </a:solidFill>
                  <a:cs typeface="B Titr" panose="00000700000000000000" pitchFamily="2" charset="-78"/>
                </a:rPr>
                <a:t>سناریو نویسی</a:t>
              </a:r>
              <a:endParaRPr lang="en-US" sz="1400" dirty="0">
                <a:solidFill>
                  <a:srgbClr val="002060"/>
                </a:solidFill>
                <a:cs typeface="B Titr" panose="00000700000000000000" pitchFamily="2" charset="-78"/>
              </a:endParaRPr>
            </a:p>
          </p:txBody>
        </p:sp>
      </p:grpSp>
      <p:cxnSp>
        <p:nvCxnSpPr>
          <p:cNvPr id="40" name="Straight Arrow Connector 39"/>
          <p:cNvCxnSpPr/>
          <p:nvPr/>
        </p:nvCxnSpPr>
        <p:spPr>
          <a:xfrm>
            <a:off x="4035099" y="2877855"/>
            <a:ext cx="752925"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1" name="Rounded Rectangle 40"/>
          <p:cNvSpPr/>
          <p:nvPr/>
        </p:nvSpPr>
        <p:spPr>
          <a:xfrm>
            <a:off x="2339752" y="2636912"/>
            <a:ext cx="1605900" cy="576064"/>
          </a:xfrm>
          <a:prstGeom prst="roundRect">
            <a:avLst/>
          </a:prstGeom>
          <a:solidFill>
            <a:srgbClr val="00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b="1" dirty="0" smtClean="0">
                <a:solidFill>
                  <a:schemeClr val="tx1"/>
                </a:solidFill>
                <a:cs typeface="B Titr" panose="00000700000000000000" pitchFamily="2" charset="-78"/>
              </a:rPr>
              <a:t>تشکیل پنل خبرگان</a:t>
            </a:r>
            <a:endParaRPr lang="en-US" sz="1400" b="1" dirty="0" smtClean="0">
              <a:solidFill>
                <a:schemeClr val="tx1"/>
              </a:solidFill>
              <a:cs typeface="B Titr" panose="00000700000000000000" pitchFamily="2" charset="-78"/>
            </a:endParaRPr>
          </a:p>
        </p:txBody>
      </p:sp>
      <p:sp>
        <p:nvSpPr>
          <p:cNvPr id="43" name="Rounded Rectangle 42"/>
          <p:cNvSpPr/>
          <p:nvPr/>
        </p:nvSpPr>
        <p:spPr>
          <a:xfrm>
            <a:off x="2339752" y="3356992"/>
            <a:ext cx="1605900" cy="576064"/>
          </a:xfrm>
          <a:prstGeom prst="roundRect">
            <a:avLst/>
          </a:prstGeom>
          <a:solidFill>
            <a:srgbClr val="00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b="1" dirty="0" smtClean="0">
                <a:solidFill>
                  <a:schemeClr val="tx1"/>
                </a:solidFill>
                <a:cs typeface="B Titr" panose="00000700000000000000" pitchFamily="2" charset="-78"/>
              </a:rPr>
              <a:t>اجرای روش اثرات متقابل </a:t>
            </a:r>
            <a:endParaRPr lang="en-US" sz="1400" b="1" dirty="0">
              <a:solidFill>
                <a:schemeClr val="tx1"/>
              </a:solidFill>
              <a:cs typeface="B Titr" panose="00000700000000000000" pitchFamily="2" charset="-78"/>
            </a:endParaRPr>
          </a:p>
        </p:txBody>
      </p:sp>
      <p:sp>
        <p:nvSpPr>
          <p:cNvPr id="45" name="Rounded Rectangle 44"/>
          <p:cNvSpPr/>
          <p:nvPr/>
        </p:nvSpPr>
        <p:spPr>
          <a:xfrm>
            <a:off x="2339752" y="4077072"/>
            <a:ext cx="1605900" cy="576064"/>
          </a:xfrm>
          <a:prstGeom prst="roundRect">
            <a:avLst/>
          </a:prstGeom>
          <a:solidFill>
            <a:srgbClr val="00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400" dirty="0" smtClean="0">
                <a:solidFill>
                  <a:schemeClr val="tx1"/>
                </a:solidFill>
                <a:cs typeface="B Titr" panose="00000700000000000000" pitchFamily="2" charset="-78"/>
              </a:rPr>
              <a:t>تشخیص نیروهای پیشران</a:t>
            </a:r>
            <a:endParaRPr lang="en-US" sz="1400" dirty="0">
              <a:solidFill>
                <a:schemeClr val="tx1"/>
              </a:solidFill>
              <a:cs typeface="B Titr" panose="00000700000000000000" pitchFamily="2" charset="-78"/>
            </a:endParaRPr>
          </a:p>
        </p:txBody>
      </p:sp>
      <p:cxnSp>
        <p:nvCxnSpPr>
          <p:cNvPr id="46" name="Straight Arrow Connector 45"/>
          <p:cNvCxnSpPr/>
          <p:nvPr/>
        </p:nvCxnSpPr>
        <p:spPr>
          <a:xfrm>
            <a:off x="4035099" y="3645024"/>
            <a:ext cx="752925"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4035099" y="4365104"/>
            <a:ext cx="752925"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3" name="Picture 22"/>
          <p:cNvPicPr/>
          <p:nvPr/>
        </p:nvPicPr>
        <p:blipFill>
          <a:blip r:embed="rId4"/>
          <a:stretch>
            <a:fillRect/>
          </a:stretch>
        </p:blipFill>
        <p:spPr>
          <a:xfrm>
            <a:off x="7282597" y="5486291"/>
            <a:ext cx="1353185" cy="952500"/>
          </a:xfrm>
          <a:prstGeom prst="rect">
            <a:avLst/>
          </a:prstGeom>
        </p:spPr>
      </p:pic>
    </p:spTree>
    <p:extLst>
      <p:ext uri="{BB962C8B-B14F-4D97-AF65-F5344CB8AC3E}">
        <p14:creationId xmlns:p14="http://schemas.microsoft.com/office/powerpoint/2010/main" val="1794883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4401174" y="5802987"/>
            <a:ext cx="749166" cy="1271610"/>
          </a:xfrm>
          <a:prstGeom prst="rect">
            <a:avLst/>
          </a:prstGeom>
        </p:spPr>
      </p:pic>
      <p:cxnSp>
        <p:nvCxnSpPr>
          <p:cNvPr id="8" name="Straight Connector 7"/>
          <p:cNvCxnSpPr>
            <a:stCxn id="6" idx="0"/>
          </p:cNvCxnSpPr>
          <p:nvPr/>
        </p:nvCxnSpPr>
        <p:spPr>
          <a:xfrm flipH="1">
            <a:off x="467544" y="6438792"/>
            <a:ext cx="3672408"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467544" y="1340768"/>
            <a:ext cx="0" cy="509802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6" idx="2"/>
          </p:cNvCxnSpPr>
          <p:nvPr/>
        </p:nvCxnSpPr>
        <p:spPr>
          <a:xfrm flipH="1">
            <a:off x="5411562" y="6438792"/>
            <a:ext cx="3281035"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8676456" y="1412777"/>
            <a:ext cx="1" cy="5026015"/>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63" name="Rounded Rectangle 62"/>
          <p:cNvSpPr/>
          <p:nvPr/>
        </p:nvSpPr>
        <p:spPr>
          <a:xfrm>
            <a:off x="971600" y="3873089"/>
            <a:ext cx="6840760" cy="864096"/>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29" y="64591"/>
            <a:ext cx="975829" cy="1348185"/>
          </a:xfrm>
          <a:prstGeom prst="rect">
            <a:avLst/>
          </a:prstGeom>
        </p:spPr>
      </p:pic>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2400" y="44624"/>
            <a:ext cx="975829" cy="1348185"/>
          </a:xfrm>
          <a:prstGeom prst="rect">
            <a:avLst/>
          </a:prstGeom>
        </p:spPr>
      </p:pic>
      <p:sp>
        <p:nvSpPr>
          <p:cNvPr id="32" name="Rectangle 31"/>
          <p:cNvSpPr/>
          <p:nvPr/>
        </p:nvSpPr>
        <p:spPr>
          <a:xfrm>
            <a:off x="4630354" y="6289575"/>
            <a:ext cx="301686" cy="307777"/>
          </a:xfrm>
          <a:prstGeom prst="rect">
            <a:avLst/>
          </a:prstGeom>
        </p:spPr>
        <p:txBody>
          <a:bodyPr wrap="none">
            <a:spAutoFit/>
          </a:bodyPr>
          <a:lstStyle/>
          <a:p>
            <a:r>
              <a:rPr lang="fa-IR" sz="1400" dirty="0" smtClean="0">
                <a:solidFill>
                  <a:srgbClr val="002060"/>
                </a:solidFill>
                <a:latin typeface="IranNastaliq" panose="02020505000000020003" pitchFamily="18" charset="0"/>
                <a:cs typeface="B Titr" panose="00000700000000000000" pitchFamily="2" charset="-78"/>
              </a:rPr>
              <a:t>4</a:t>
            </a:r>
            <a:endParaRPr lang="en-US" sz="1400" dirty="0"/>
          </a:p>
        </p:txBody>
      </p:sp>
      <p:sp>
        <p:nvSpPr>
          <p:cNvPr id="46" name="Rounded Rectangle 45"/>
          <p:cNvSpPr/>
          <p:nvPr/>
        </p:nvSpPr>
        <p:spPr>
          <a:xfrm>
            <a:off x="2915816" y="692696"/>
            <a:ext cx="3024336" cy="2232248"/>
          </a:xfrm>
          <a:prstGeom prst="roundRect">
            <a:avLst/>
          </a:prstGeom>
          <a:solidFill>
            <a:srgbClr val="E6B9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5" name="Diagram 44"/>
          <p:cNvGraphicFramePr/>
          <p:nvPr>
            <p:extLst>
              <p:ext uri="{D42A27DB-BD31-4B8C-83A1-F6EECF244321}">
                <p14:modId xmlns:p14="http://schemas.microsoft.com/office/powerpoint/2010/main" val="4070838919"/>
              </p:ext>
            </p:extLst>
          </p:nvPr>
        </p:nvGraphicFramePr>
        <p:xfrm>
          <a:off x="3275856" y="692696"/>
          <a:ext cx="2376264" cy="23042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5" name="Rectangle 54"/>
          <p:cNvSpPr/>
          <p:nvPr/>
        </p:nvSpPr>
        <p:spPr>
          <a:xfrm>
            <a:off x="5868144" y="4149080"/>
            <a:ext cx="1745991" cy="338554"/>
          </a:xfrm>
          <a:prstGeom prst="rect">
            <a:avLst/>
          </a:prstGeom>
        </p:spPr>
        <p:txBody>
          <a:bodyPr wrap="none">
            <a:spAutoFit/>
          </a:bodyPr>
          <a:lstStyle/>
          <a:p>
            <a:pPr lvl="0"/>
            <a:r>
              <a:rPr lang="fa-IR" sz="1600" dirty="0" smtClean="0">
                <a:cs typeface="B Titr" panose="00000700000000000000" pitchFamily="2" charset="-78"/>
              </a:rPr>
              <a:t>مدل های تحلیل مسئله</a:t>
            </a:r>
            <a:endParaRPr lang="en-US" sz="1600" dirty="0"/>
          </a:p>
        </p:txBody>
      </p:sp>
      <p:cxnSp>
        <p:nvCxnSpPr>
          <p:cNvPr id="21" name="Straight Arrow Connector 20"/>
          <p:cNvCxnSpPr>
            <a:stCxn id="46" idx="2"/>
            <a:endCxn id="55" idx="0"/>
          </p:cNvCxnSpPr>
          <p:nvPr/>
        </p:nvCxnSpPr>
        <p:spPr>
          <a:xfrm>
            <a:off x="4427984" y="2924944"/>
            <a:ext cx="2313156" cy="122413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46" idx="2"/>
            <a:endCxn id="34" idx="0"/>
          </p:cNvCxnSpPr>
          <p:nvPr/>
        </p:nvCxnSpPr>
        <p:spPr>
          <a:xfrm>
            <a:off x="4427984" y="2924944"/>
            <a:ext cx="34421" cy="122413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3635896" y="4149080"/>
            <a:ext cx="1653017" cy="338554"/>
          </a:xfrm>
          <a:prstGeom prst="rect">
            <a:avLst/>
          </a:prstGeom>
        </p:spPr>
        <p:txBody>
          <a:bodyPr wrap="none">
            <a:spAutoFit/>
          </a:bodyPr>
          <a:lstStyle/>
          <a:p>
            <a:pPr lvl="0"/>
            <a:r>
              <a:rPr lang="fa-IR" sz="1600" dirty="0" smtClean="0">
                <a:cs typeface="B Titr" panose="00000700000000000000" pitchFamily="2" charset="-78"/>
              </a:rPr>
              <a:t>استخراج عوامل موثر</a:t>
            </a:r>
            <a:endParaRPr lang="en-US" sz="1600" dirty="0"/>
          </a:p>
        </p:txBody>
      </p:sp>
      <p:sp>
        <p:nvSpPr>
          <p:cNvPr id="35" name="Rectangle 34"/>
          <p:cNvSpPr/>
          <p:nvPr/>
        </p:nvSpPr>
        <p:spPr>
          <a:xfrm>
            <a:off x="1115616" y="4149080"/>
            <a:ext cx="1885453" cy="338554"/>
          </a:xfrm>
          <a:prstGeom prst="rect">
            <a:avLst/>
          </a:prstGeom>
        </p:spPr>
        <p:txBody>
          <a:bodyPr wrap="none">
            <a:spAutoFit/>
          </a:bodyPr>
          <a:lstStyle/>
          <a:p>
            <a:pPr lvl="0"/>
            <a:r>
              <a:rPr lang="fa-IR" sz="1600" dirty="0" smtClean="0">
                <a:cs typeface="B Titr" panose="00000700000000000000" pitchFamily="2" charset="-78"/>
              </a:rPr>
              <a:t>تعیین رابطه میان عوامل</a:t>
            </a:r>
            <a:endParaRPr lang="en-US" sz="1600" dirty="0"/>
          </a:p>
        </p:txBody>
      </p:sp>
      <p:cxnSp>
        <p:nvCxnSpPr>
          <p:cNvPr id="36" name="Straight Arrow Connector 35"/>
          <p:cNvCxnSpPr>
            <a:stCxn id="46" idx="2"/>
            <a:endCxn id="35" idx="0"/>
          </p:cNvCxnSpPr>
          <p:nvPr/>
        </p:nvCxnSpPr>
        <p:spPr>
          <a:xfrm flipH="1">
            <a:off x="2058343" y="2924944"/>
            <a:ext cx="2369641" cy="122413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5" idx="2"/>
            <a:endCxn id="52" idx="0"/>
          </p:cNvCxnSpPr>
          <p:nvPr/>
        </p:nvCxnSpPr>
        <p:spPr>
          <a:xfrm>
            <a:off x="6741140" y="4487634"/>
            <a:ext cx="1019294" cy="83506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6786449" y="5322694"/>
            <a:ext cx="1947969" cy="338554"/>
          </a:xfrm>
          <a:prstGeom prst="rect">
            <a:avLst/>
          </a:prstGeom>
        </p:spPr>
        <p:txBody>
          <a:bodyPr wrap="none">
            <a:spAutoFit/>
          </a:bodyPr>
          <a:lstStyle/>
          <a:p>
            <a:pPr lvl="0"/>
            <a:r>
              <a:rPr lang="fa-IR" sz="1600" dirty="0" smtClean="0">
                <a:cs typeface="B Titr" panose="00000700000000000000" pitchFamily="2" charset="-78"/>
              </a:rPr>
              <a:t>مدل های تحلیل سیستمی</a:t>
            </a:r>
            <a:endParaRPr lang="en-US" sz="1600" dirty="0"/>
          </a:p>
        </p:txBody>
      </p:sp>
      <p:sp>
        <p:nvSpPr>
          <p:cNvPr id="57" name="Rectangle 56"/>
          <p:cNvSpPr/>
          <p:nvPr/>
        </p:nvSpPr>
        <p:spPr>
          <a:xfrm>
            <a:off x="4788024" y="5373216"/>
            <a:ext cx="1864613" cy="338554"/>
          </a:xfrm>
          <a:prstGeom prst="rect">
            <a:avLst/>
          </a:prstGeom>
        </p:spPr>
        <p:txBody>
          <a:bodyPr wrap="none">
            <a:spAutoFit/>
          </a:bodyPr>
          <a:lstStyle/>
          <a:p>
            <a:pPr lvl="0"/>
            <a:r>
              <a:rPr lang="fa-IR" sz="1600" dirty="0" smtClean="0">
                <a:cs typeface="B Titr" panose="00000700000000000000" pitchFamily="2" charset="-78"/>
              </a:rPr>
              <a:t>مدل های تحلیل لایه ای</a:t>
            </a:r>
            <a:endParaRPr lang="en-US" sz="1600" dirty="0"/>
          </a:p>
        </p:txBody>
      </p:sp>
      <p:cxnSp>
        <p:nvCxnSpPr>
          <p:cNvPr id="58" name="Straight Arrow Connector 57"/>
          <p:cNvCxnSpPr>
            <a:stCxn id="55" idx="2"/>
            <a:endCxn id="57" idx="0"/>
          </p:cNvCxnSpPr>
          <p:nvPr/>
        </p:nvCxnSpPr>
        <p:spPr>
          <a:xfrm flipH="1">
            <a:off x="5720331" y="4487634"/>
            <a:ext cx="1020809" cy="88558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23" name="Picture 22"/>
          <p:cNvPicPr/>
          <p:nvPr/>
        </p:nvPicPr>
        <p:blipFill>
          <a:blip r:embed="rId9"/>
          <a:stretch>
            <a:fillRect/>
          </a:stretch>
        </p:blipFill>
        <p:spPr>
          <a:xfrm>
            <a:off x="7346878" y="5661247"/>
            <a:ext cx="1288904" cy="777543"/>
          </a:xfrm>
          <a:prstGeom prst="rect">
            <a:avLst/>
          </a:prstGeom>
        </p:spPr>
      </p:pic>
    </p:spTree>
    <p:extLst>
      <p:ext uri="{BB962C8B-B14F-4D97-AF65-F5344CB8AC3E}">
        <p14:creationId xmlns:p14="http://schemas.microsoft.com/office/powerpoint/2010/main" val="4203302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3532276" y="1052736"/>
            <a:ext cx="2232248" cy="576063"/>
          </a:xfrm>
          <a:prstGeom prst="round2DiagRect">
            <a:avLst/>
          </a:prstGeom>
          <a:solidFill>
            <a:schemeClr val="bg1"/>
          </a:solidFill>
          <a:ln w="381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smtClean="0">
                <a:solidFill>
                  <a:srgbClr val="002060"/>
                </a:solidFill>
                <a:latin typeface="IranNastaliq" panose="02020505000000020003" pitchFamily="18" charset="0"/>
                <a:cs typeface="B Titr" panose="00000700000000000000" pitchFamily="2" charset="-78"/>
              </a:rPr>
              <a:t>تحلیل اثرات متقابل</a:t>
            </a:r>
            <a:endParaRPr lang="en-US" sz="2000" dirty="0">
              <a:solidFill>
                <a:srgbClr val="002060"/>
              </a:solidFill>
              <a:latin typeface="IranNastaliq" panose="02020505000000020003" pitchFamily="18" charset="0"/>
              <a:cs typeface="B Titr" panose="00000700000000000000" pitchFamily="2" charset="-78"/>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4401174" y="5802987"/>
            <a:ext cx="749166" cy="1271610"/>
          </a:xfrm>
          <a:prstGeom prst="rect">
            <a:avLst/>
          </a:prstGeom>
        </p:spPr>
      </p:pic>
      <p:cxnSp>
        <p:nvCxnSpPr>
          <p:cNvPr id="8" name="Straight Connector 7"/>
          <p:cNvCxnSpPr>
            <a:stCxn id="6" idx="0"/>
          </p:cNvCxnSpPr>
          <p:nvPr/>
        </p:nvCxnSpPr>
        <p:spPr>
          <a:xfrm flipH="1">
            <a:off x="467544" y="6438792"/>
            <a:ext cx="3672408"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467544" y="1340768"/>
            <a:ext cx="0" cy="509802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6" idx="2"/>
          </p:cNvCxnSpPr>
          <p:nvPr/>
        </p:nvCxnSpPr>
        <p:spPr>
          <a:xfrm flipH="1">
            <a:off x="5411562" y="6438792"/>
            <a:ext cx="3281035"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8676456" y="1412777"/>
            <a:ext cx="1" cy="5026015"/>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29" y="64591"/>
            <a:ext cx="975829" cy="1348185"/>
          </a:xfrm>
          <a:prstGeom prst="rect">
            <a:avLst/>
          </a:prstGeom>
        </p:spPr>
      </p:pic>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2400" y="44624"/>
            <a:ext cx="975829" cy="1348185"/>
          </a:xfrm>
          <a:prstGeom prst="rect">
            <a:avLst/>
          </a:prstGeom>
        </p:spPr>
      </p:pic>
      <p:sp>
        <p:nvSpPr>
          <p:cNvPr id="32" name="Rectangle 31"/>
          <p:cNvSpPr/>
          <p:nvPr/>
        </p:nvSpPr>
        <p:spPr>
          <a:xfrm>
            <a:off x="4636766" y="6289575"/>
            <a:ext cx="295274" cy="307777"/>
          </a:xfrm>
          <a:prstGeom prst="rect">
            <a:avLst/>
          </a:prstGeom>
        </p:spPr>
        <p:txBody>
          <a:bodyPr wrap="none">
            <a:spAutoFit/>
          </a:bodyPr>
          <a:lstStyle/>
          <a:p>
            <a:r>
              <a:rPr lang="fa-IR" sz="1400" dirty="0" smtClean="0">
                <a:solidFill>
                  <a:srgbClr val="002060"/>
                </a:solidFill>
                <a:latin typeface="IranNastaliq" panose="02020505000000020003" pitchFamily="18" charset="0"/>
                <a:cs typeface="B Titr" panose="00000700000000000000" pitchFamily="2" charset="-78"/>
              </a:rPr>
              <a:t>5</a:t>
            </a:r>
            <a:endParaRPr lang="en-US" sz="1400" dirty="0"/>
          </a:p>
        </p:txBody>
      </p:sp>
      <p:cxnSp>
        <p:nvCxnSpPr>
          <p:cNvPr id="34" name="Straight Arrow Connector 33"/>
          <p:cNvCxnSpPr>
            <a:stCxn id="5" idx="1"/>
            <a:endCxn id="35" idx="0"/>
          </p:cNvCxnSpPr>
          <p:nvPr/>
        </p:nvCxnSpPr>
        <p:spPr>
          <a:xfrm>
            <a:off x="4648400" y="1628799"/>
            <a:ext cx="2212050" cy="141938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6124564" y="3048184"/>
            <a:ext cx="1471772" cy="646331"/>
          </a:xfrm>
          <a:prstGeom prst="rect">
            <a:avLst/>
          </a:prstGeom>
        </p:spPr>
        <p:txBody>
          <a:bodyPr wrap="square">
            <a:spAutoFit/>
          </a:bodyPr>
          <a:lstStyle/>
          <a:p>
            <a:pPr algn="ctr"/>
            <a:r>
              <a:rPr lang="fa-IR" dirty="0" smtClean="0">
                <a:solidFill>
                  <a:srgbClr val="002060"/>
                </a:solidFill>
                <a:latin typeface="IranNastaliq" panose="02020505000000020003" pitchFamily="18" charset="0"/>
                <a:cs typeface="B Titr" panose="00000700000000000000" pitchFamily="2" charset="-78"/>
              </a:rPr>
              <a:t>روش استخراج عوامل موثر</a:t>
            </a:r>
            <a:endParaRPr lang="en-US" dirty="0"/>
          </a:p>
        </p:txBody>
      </p:sp>
      <p:sp>
        <p:nvSpPr>
          <p:cNvPr id="36" name="Rectangle 35"/>
          <p:cNvSpPr/>
          <p:nvPr/>
        </p:nvSpPr>
        <p:spPr>
          <a:xfrm>
            <a:off x="3964324" y="3068960"/>
            <a:ext cx="1615788" cy="646331"/>
          </a:xfrm>
          <a:prstGeom prst="rect">
            <a:avLst/>
          </a:prstGeom>
        </p:spPr>
        <p:txBody>
          <a:bodyPr wrap="square">
            <a:spAutoFit/>
          </a:bodyPr>
          <a:lstStyle/>
          <a:p>
            <a:pPr algn="ctr"/>
            <a:r>
              <a:rPr lang="fa-IR" dirty="0" smtClean="0">
                <a:solidFill>
                  <a:srgbClr val="002060"/>
                </a:solidFill>
                <a:latin typeface="IranNastaliq" panose="02020505000000020003" pitchFamily="18" charset="0"/>
                <a:cs typeface="B Titr" panose="00000700000000000000" pitchFamily="2" charset="-78"/>
              </a:rPr>
              <a:t>تعیین رابطه میان عوامل مختلف</a:t>
            </a:r>
            <a:endParaRPr lang="en-US" dirty="0"/>
          </a:p>
        </p:txBody>
      </p:sp>
      <p:sp>
        <p:nvSpPr>
          <p:cNvPr id="37" name="Rectangle 36"/>
          <p:cNvSpPr/>
          <p:nvPr/>
        </p:nvSpPr>
        <p:spPr>
          <a:xfrm>
            <a:off x="1149053" y="3068960"/>
            <a:ext cx="2119844" cy="646331"/>
          </a:xfrm>
          <a:prstGeom prst="rect">
            <a:avLst/>
          </a:prstGeom>
        </p:spPr>
        <p:txBody>
          <a:bodyPr wrap="square">
            <a:spAutoFit/>
          </a:bodyPr>
          <a:lstStyle/>
          <a:p>
            <a:pPr algn="ctr"/>
            <a:r>
              <a:rPr lang="fa-IR" dirty="0" smtClean="0">
                <a:solidFill>
                  <a:srgbClr val="002060"/>
                </a:solidFill>
                <a:latin typeface="IranNastaliq" panose="02020505000000020003" pitchFamily="18" charset="0"/>
                <a:cs typeface="B Titr" panose="00000700000000000000" pitchFamily="2" charset="-78"/>
              </a:rPr>
              <a:t>تعیین نیروهای پیشران و عدم قطعیت ها</a:t>
            </a:r>
            <a:endParaRPr lang="en-US" dirty="0"/>
          </a:p>
        </p:txBody>
      </p:sp>
      <p:cxnSp>
        <p:nvCxnSpPr>
          <p:cNvPr id="39" name="Straight Arrow Connector 38"/>
          <p:cNvCxnSpPr>
            <a:stCxn id="36" idx="2"/>
            <a:endCxn id="42" idx="0"/>
          </p:cNvCxnSpPr>
          <p:nvPr/>
        </p:nvCxnSpPr>
        <p:spPr>
          <a:xfrm>
            <a:off x="4772218" y="3715291"/>
            <a:ext cx="2212050" cy="100985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6084168" y="4725144"/>
            <a:ext cx="1800200" cy="369332"/>
          </a:xfrm>
          <a:prstGeom prst="rect">
            <a:avLst/>
          </a:prstGeom>
        </p:spPr>
        <p:txBody>
          <a:bodyPr wrap="square">
            <a:spAutoFit/>
          </a:bodyPr>
          <a:lstStyle/>
          <a:p>
            <a:pPr algn="ctr"/>
            <a:r>
              <a:rPr lang="fa-IR" dirty="0" smtClean="0">
                <a:solidFill>
                  <a:srgbClr val="002060"/>
                </a:solidFill>
                <a:latin typeface="IranNastaliq" panose="02020505000000020003" pitchFamily="18" charset="0"/>
                <a:cs typeface="B Titr" panose="00000700000000000000" pitchFamily="2" charset="-78"/>
              </a:rPr>
              <a:t>رابطه تاثیر و تاثری</a:t>
            </a:r>
            <a:endParaRPr lang="en-US" dirty="0"/>
          </a:p>
        </p:txBody>
      </p:sp>
      <p:sp>
        <p:nvSpPr>
          <p:cNvPr id="44" name="Rectangle 43"/>
          <p:cNvSpPr/>
          <p:nvPr/>
        </p:nvSpPr>
        <p:spPr>
          <a:xfrm>
            <a:off x="3795718" y="4725144"/>
            <a:ext cx="2000418" cy="369332"/>
          </a:xfrm>
          <a:prstGeom prst="rect">
            <a:avLst/>
          </a:prstGeom>
        </p:spPr>
        <p:txBody>
          <a:bodyPr wrap="square">
            <a:spAutoFit/>
          </a:bodyPr>
          <a:lstStyle/>
          <a:p>
            <a:pPr algn="ctr"/>
            <a:r>
              <a:rPr lang="fa-IR" dirty="0" smtClean="0">
                <a:solidFill>
                  <a:srgbClr val="002060"/>
                </a:solidFill>
                <a:latin typeface="IranNastaliq" panose="02020505000000020003" pitchFamily="18" charset="0"/>
                <a:cs typeface="B Titr" panose="00000700000000000000" pitchFamily="2" charset="-78"/>
              </a:rPr>
              <a:t>رابطه علت و معلولی</a:t>
            </a:r>
            <a:endParaRPr lang="en-US" dirty="0"/>
          </a:p>
        </p:txBody>
      </p:sp>
      <p:cxnSp>
        <p:nvCxnSpPr>
          <p:cNvPr id="18" name="Straight Arrow Connector 17"/>
          <p:cNvCxnSpPr>
            <a:stCxn id="5" idx="1"/>
            <a:endCxn id="36" idx="0"/>
          </p:cNvCxnSpPr>
          <p:nvPr/>
        </p:nvCxnSpPr>
        <p:spPr>
          <a:xfrm>
            <a:off x="4648400" y="1628799"/>
            <a:ext cx="123818" cy="144016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5" idx="1"/>
            <a:endCxn id="37" idx="0"/>
          </p:cNvCxnSpPr>
          <p:nvPr/>
        </p:nvCxnSpPr>
        <p:spPr>
          <a:xfrm flipH="1">
            <a:off x="2208975" y="1628799"/>
            <a:ext cx="2439425" cy="144016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36" idx="2"/>
            <a:endCxn id="44" idx="0"/>
          </p:cNvCxnSpPr>
          <p:nvPr/>
        </p:nvCxnSpPr>
        <p:spPr>
          <a:xfrm>
            <a:off x="4772218" y="3715291"/>
            <a:ext cx="23709" cy="100985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1275438" y="4715852"/>
            <a:ext cx="2000418" cy="369332"/>
          </a:xfrm>
          <a:prstGeom prst="rect">
            <a:avLst/>
          </a:prstGeom>
        </p:spPr>
        <p:txBody>
          <a:bodyPr wrap="square">
            <a:spAutoFit/>
          </a:bodyPr>
          <a:lstStyle/>
          <a:p>
            <a:pPr algn="ctr"/>
            <a:r>
              <a:rPr lang="fa-IR" dirty="0" smtClean="0">
                <a:solidFill>
                  <a:srgbClr val="002060"/>
                </a:solidFill>
                <a:latin typeface="IranNastaliq" panose="02020505000000020003" pitchFamily="18" charset="0"/>
                <a:cs typeface="B Titr" panose="00000700000000000000" pitchFamily="2" charset="-78"/>
              </a:rPr>
              <a:t>رابطه قالب و محتوا</a:t>
            </a:r>
            <a:endParaRPr lang="en-US" dirty="0"/>
          </a:p>
        </p:txBody>
      </p:sp>
      <p:cxnSp>
        <p:nvCxnSpPr>
          <p:cNvPr id="29" name="Straight Arrow Connector 28"/>
          <p:cNvCxnSpPr>
            <a:stCxn id="36" idx="2"/>
            <a:endCxn id="28" idx="0"/>
          </p:cNvCxnSpPr>
          <p:nvPr/>
        </p:nvCxnSpPr>
        <p:spPr>
          <a:xfrm flipH="1">
            <a:off x="2275647" y="3715291"/>
            <a:ext cx="2496571" cy="100056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6006837" y="4432466"/>
            <a:ext cx="1949539" cy="9361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p:nvPr/>
        </p:nvPicPr>
        <p:blipFill>
          <a:blip r:embed="rId4"/>
          <a:stretch>
            <a:fillRect/>
          </a:stretch>
        </p:blipFill>
        <p:spPr>
          <a:xfrm>
            <a:off x="7282597" y="5486291"/>
            <a:ext cx="1353185" cy="952500"/>
          </a:xfrm>
          <a:prstGeom prst="rect">
            <a:avLst/>
          </a:prstGeom>
        </p:spPr>
      </p:pic>
    </p:spTree>
    <p:extLst>
      <p:ext uri="{BB962C8B-B14F-4D97-AF65-F5344CB8AC3E}">
        <p14:creationId xmlns:p14="http://schemas.microsoft.com/office/powerpoint/2010/main" val="2078270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par>
                                <p:cTn id="8" presetID="16" presetClass="entr" presetSubtype="21"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par>
                                <p:cTn id="11" presetID="16" presetClass="entr" presetSubtype="21"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barn(inVertical)">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fade">
                                      <p:cBhvr>
                                        <p:cTn id="18" dur="500"/>
                                        <p:tgtEl>
                                          <p:spTgt spid="3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fade">
                                      <p:cBhvr>
                                        <p:cTn id="21" dur="500"/>
                                        <p:tgtEl>
                                          <p:spTgt spid="3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fade">
                                      <p:cBhvr>
                                        <p:cTn id="24" dur="500"/>
                                        <p:tgtEl>
                                          <p:spTgt spid="3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barn(inVertical)">
                                      <p:cBhvr>
                                        <p:cTn id="29" dur="500"/>
                                        <p:tgtEl>
                                          <p:spTgt spid="42"/>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arn(inVertical)">
                                      <p:cBhvr>
                                        <p:cTn id="32" dur="500"/>
                                        <p:tgtEl>
                                          <p:spTgt spid="17"/>
                                        </p:tgtEl>
                                      </p:cBhvr>
                                    </p:animEffect>
                                  </p:childTnLst>
                                </p:cTn>
                              </p:par>
                              <p:par>
                                <p:cTn id="33" presetID="16" presetClass="entr" presetSubtype="21" fill="hold" nodeType="with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barn(inVertical)">
                                      <p:cBhvr>
                                        <p:cTn id="35" dur="500"/>
                                        <p:tgtEl>
                                          <p:spTgt spid="3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wipe(down)">
                                      <p:cBhvr>
                                        <p:cTn id="40" dur="500"/>
                                        <p:tgtEl>
                                          <p:spTgt spid="44"/>
                                        </p:tgtEl>
                                      </p:cBhvr>
                                    </p:animEffect>
                                  </p:childTnLst>
                                </p:cTn>
                              </p:par>
                              <p:par>
                                <p:cTn id="41" presetID="22" presetClass="entr" presetSubtype="4"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down)">
                                      <p:cBhvr>
                                        <p:cTn id="43" dur="500"/>
                                        <p:tgtEl>
                                          <p:spTgt spid="24"/>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500"/>
                                        <p:tgtEl>
                                          <p:spTgt spid="28"/>
                                        </p:tgtEl>
                                      </p:cBhvr>
                                    </p:animEffect>
                                  </p:childTnLst>
                                </p:cTn>
                              </p:par>
                              <p:par>
                                <p:cTn id="49" presetID="22" presetClass="entr" presetSubtype="4" fill="hold" nodeType="with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down)">
                                      <p:cBhvr>
                                        <p:cTn id="5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P spid="42" grpId="0"/>
      <p:bldP spid="44" grpId="0"/>
      <p:bldP spid="28" grpId="0"/>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4401174" y="5802987"/>
            <a:ext cx="749166" cy="1271610"/>
          </a:xfrm>
          <a:prstGeom prst="rect">
            <a:avLst/>
          </a:prstGeom>
        </p:spPr>
      </p:pic>
      <p:cxnSp>
        <p:nvCxnSpPr>
          <p:cNvPr id="8" name="Straight Connector 7"/>
          <p:cNvCxnSpPr>
            <a:stCxn id="6" idx="0"/>
          </p:cNvCxnSpPr>
          <p:nvPr/>
        </p:nvCxnSpPr>
        <p:spPr>
          <a:xfrm flipH="1">
            <a:off x="467544" y="6438792"/>
            <a:ext cx="3672408"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467544" y="1340768"/>
            <a:ext cx="0" cy="509802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6" idx="2"/>
          </p:cNvCxnSpPr>
          <p:nvPr/>
        </p:nvCxnSpPr>
        <p:spPr>
          <a:xfrm flipH="1">
            <a:off x="5411562" y="6438792"/>
            <a:ext cx="3281035"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8676456" y="1412777"/>
            <a:ext cx="1" cy="5026015"/>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29" y="64591"/>
            <a:ext cx="975829" cy="1348185"/>
          </a:xfrm>
          <a:prstGeom prst="rect">
            <a:avLst/>
          </a:prstGeom>
        </p:spPr>
      </p:pic>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2400" y="44624"/>
            <a:ext cx="975829" cy="1348185"/>
          </a:xfrm>
          <a:prstGeom prst="rect">
            <a:avLst/>
          </a:prstGeom>
        </p:spPr>
      </p:pic>
      <p:sp>
        <p:nvSpPr>
          <p:cNvPr id="32" name="Rectangle 31"/>
          <p:cNvSpPr/>
          <p:nvPr/>
        </p:nvSpPr>
        <p:spPr>
          <a:xfrm>
            <a:off x="4644008" y="6289575"/>
            <a:ext cx="301686" cy="307777"/>
          </a:xfrm>
          <a:prstGeom prst="rect">
            <a:avLst/>
          </a:prstGeom>
        </p:spPr>
        <p:txBody>
          <a:bodyPr wrap="none">
            <a:spAutoFit/>
          </a:bodyPr>
          <a:lstStyle/>
          <a:p>
            <a:r>
              <a:rPr lang="fa-IR" sz="1400" dirty="0" smtClean="0">
                <a:solidFill>
                  <a:srgbClr val="002060"/>
                </a:solidFill>
                <a:latin typeface="IranNastaliq" panose="02020505000000020003" pitchFamily="18" charset="0"/>
                <a:cs typeface="B Titr" panose="00000700000000000000" pitchFamily="2" charset="-78"/>
              </a:rPr>
              <a:t>6</a:t>
            </a:r>
            <a:endParaRPr lang="en-US" sz="1400" dirty="0"/>
          </a:p>
        </p:txBody>
      </p:sp>
      <p:graphicFrame>
        <p:nvGraphicFramePr>
          <p:cNvPr id="2" name="Table 1"/>
          <p:cNvGraphicFramePr>
            <a:graphicFrameLocks noGrp="1"/>
          </p:cNvGraphicFramePr>
          <p:nvPr>
            <p:extLst>
              <p:ext uri="{D42A27DB-BD31-4B8C-83A1-F6EECF244321}">
                <p14:modId xmlns:p14="http://schemas.microsoft.com/office/powerpoint/2010/main" val="1471079951"/>
              </p:ext>
            </p:extLst>
          </p:nvPr>
        </p:nvGraphicFramePr>
        <p:xfrm>
          <a:off x="1210125" y="1628801"/>
          <a:ext cx="6818259" cy="4032447"/>
        </p:xfrm>
        <a:graphic>
          <a:graphicData uri="http://schemas.openxmlformats.org/drawingml/2006/table">
            <a:tbl>
              <a:tblPr rtl="1" firstRow="1" firstCol="1" bandRow="1">
                <a:tableStyleId>{5C22544A-7EE6-4342-B048-85BDC9FD1C3A}</a:tableStyleId>
              </a:tblPr>
              <a:tblGrid>
                <a:gridCol w="1155945">
                  <a:extLst>
                    <a:ext uri="{9D8B030D-6E8A-4147-A177-3AD203B41FA5}">
                      <a16:colId xmlns:a16="http://schemas.microsoft.com/office/drawing/2014/main" val="20000"/>
                    </a:ext>
                  </a:extLst>
                </a:gridCol>
                <a:gridCol w="863550">
                  <a:extLst>
                    <a:ext uri="{9D8B030D-6E8A-4147-A177-3AD203B41FA5}">
                      <a16:colId xmlns:a16="http://schemas.microsoft.com/office/drawing/2014/main" val="20001"/>
                    </a:ext>
                  </a:extLst>
                </a:gridCol>
                <a:gridCol w="1283963">
                  <a:extLst>
                    <a:ext uri="{9D8B030D-6E8A-4147-A177-3AD203B41FA5}">
                      <a16:colId xmlns:a16="http://schemas.microsoft.com/office/drawing/2014/main" val="20002"/>
                    </a:ext>
                  </a:extLst>
                </a:gridCol>
                <a:gridCol w="1074135">
                  <a:extLst>
                    <a:ext uri="{9D8B030D-6E8A-4147-A177-3AD203B41FA5}">
                      <a16:colId xmlns:a16="http://schemas.microsoft.com/office/drawing/2014/main" val="20003"/>
                    </a:ext>
                  </a:extLst>
                </a:gridCol>
                <a:gridCol w="1105193">
                  <a:extLst>
                    <a:ext uri="{9D8B030D-6E8A-4147-A177-3AD203B41FA5}">
                      <a16:colId xmlns:a16="http://schemas.microsoft.com/office/drawing/2014/main" val="20004"/>
                    </a:ext>
                  </a:extLst>
                </a:gridCol>
                <a:gridCol w="1335473">
                  <a:extLst>
                    <a:ext uri="{9D8B030D-6E8A-4147-A177-3AD203B41FA5}">
                      <a16:colId xmlns:a16="http://schemas.microsoft.com/office/drawing/2014/main" val="20005"/>
                    </a:ext>
                  </a:extLst>
                </a:gridCol>
              </a:tblGrid>
              <a:tr h="813267">
                <a:tc>
                  <a:txBody>
                    <a:bodyPr/>
                    <a:lstStyle/>
                    <a:p>
                      <a:pPr algn="ctr" rtl="1">
                        <a:lnSpc>
                          <a:spcPct val="150000"/>
                        </a:lnSpc>
                        <a:spcAft>
                          <a:spcPts val="0"/>
                        </a:spcAft>
                      </a:pPr>
                      <a:r>
                        <a:rPr lang="fa-IR" sz="1400">
                          <a:solidFill>
                            <a:schemeClr val="tx1"/>
                          </a:solidFill>
                          <a:effectLst/>
                          <a:cs typeface="B Titr" panose="00000700000000000000" pitchFamily="2" charset="-78"/>
                        </a:rPr>
                        <a:t/>
                      </a:r>
                      <a:br>
                        <a:rPr lang="fa-IR" sz="1400">
                          <a:solidFill>
                            <a:schemeClr val="tx1"/>
                          </a:solidFill>
                          <a:effectLst/>
                          <a:cs typeface="B Titr" panose="00000700000000000000" pitchFamily="2" charset="-78"/>
                        </a:rPr>
                      </a:br>
                      <a:r>
                        <a:rPr lang="fa-IR" sz="1400">
                          <a:solidFill>
                            <a:schemeClr val="tx1"/>
                          </a:solidFill>
                          <a:effectLst/>
                          <a:cs typeface="B Titr" panose="00000700000000000000" pitchFamily="2" charset="-78"/>
                        </a:rPr>
                        <a:t> </a:t>
                      </a:r>
                      <a:endParaRPr lang="en-US" sz="1100">
                        <a:solidFill>
                          <a:schemeClr val="tx1"/>
                        </a:solidFill>
                        <a:effectLst/>
                        <a:latin typeface="Calibri"/>
                        <a:ea typeface="Calibri"/>
                        <a:cs typeface="B Titr" panose="00000700000000000000" pitchFamily="2" charset="-78"/>
                      </a:endParaRPr>
                    </a:p>
                  </a:txBody>
                  <a:tcPr marL="68580" marR="68580" marT="0" marB="0" anchor="ctr"/>
                </a:tc>
                <a:tc>
                  <a:txBody>
                    <a:bodyPr/>
                    <a:lstStyle/>
                    <a:p>
                      <a:pPr algn="ctr" rtl="1">
                        <a:lnSpc>
                          <a:spcPct val="150000"/>
                        </a:lnSpc>
                        <a:spcAft>
                          <a:spcPts val="0"/>
                        </a:spcAft>
                      </a:pPr>
                      <a:r>
                        <a:rPr lang="fa-IR" sz="1400" dirty="0" smtClean="0">
                          <a:solidFill>
                            <a:schemeClr val="tx1"/>
                          </a:solidFill>
                          <a:effectLst/>
                          <a:cs typeface="B Titr" panose="00000700000000000000" pitchFamily="2" charset="-78"/>
                        </a:rPr>
                        <a:t>عامل</a:t>
                      </a:r>
                      <a:r>
                        <a:rPr lang="fa-IR" sz="1400" baseline="0" dirty="0" smtClean="0">
                          <a:solidFill>
                            <a:schemeClr val="tx1"/>
                          </a:solidFill>
                          <a:effectLst/>
                          <a:cs typeface="B Titr" panose="00000700000000000000" pitchFamily="2" charset="-78"/>
                        </a:rPr>
                        <a:t> </a:t>
                      </a:r>
                      <a:r>
                        <a:rPr lang="fa-IR" sz="1400" dirty="0" smtClean="0">
                          <a:solidFill>
                            <a:schemeClr val="tx1"/>
                          </a:solidFill>
                          <a:effectLst/>
                          <a:cs typeface="B Titr" panose="00000700000000000000" pitchFamily="2" charset="-78"/>
                        </a:rPr>
                        <a:t>اول</a:t>
                      </a:r>
                      <a:endParaRPr lang="en-US" sz="1100" dirty="0">
                        <a:solidFill>
                          <a:schemeClr val="tx1"/>
                        </a:solidFill>
                        <a:effectLst/>
                        <a:latin typeface="Calibri"/>
                        <a:ea typeface="Calibri"/>
                        <a:cs typeface="B Titr" panose="00000700000000000000" pitchFamily="2" charset="-78"/>
                      </a:endParaRPr>
                    </a:p>
                  </a:txBody>
                  <a:tcPr marL="68580" marR="68580" marT="0" marB="0" anchor="ctr"/>
                </a:tc>
                <a:tc>
                  <a:txBody>
                    <a:bodyPr/>
                    <a:lstStyle/>
                    <a:p>
                      <a:pPr algn="ctr" rtl="1">
                        <a:lnSpc>
                          <a:spcPct val="150000"/>
                        </a:lnSpc>
                        <a:spcAft>
                          <a:spcPts val="0"/>
                        </a:spcAft>
                      </a:pPr>
                      <a:r>
                        <a:rPr lang="fa-IR" sz="1400" dirty="0" smtClean="0">
                          <a:solidFill>
                            <a:schemeClr val="tx1"/>
                          </a:solidFill>
                          <a:effectLst/>
                          <a:cs typeface="B Titr" panose="00000700000000000000" pitchFamily="2" charset="-78"/>
                        </a:rPr>
                        <a:t>عامل</a:t>
                      </a:r>
                      <a:r>
                        <a:rPr lang="fa-IR" sz="1400" baseline="0" dirty="0" smtClean="0">
                          <a:solidFill>
                            <a:schemeClr val="tx1"/>
                          </a:solidFill>
                          <a:effectLst/>
                          <a:cs typeface="B Titr" panose="00000700000000000000" pitchFamily="2" charset="-78"/>
                        </a:rPr>
                        <a:t> </a:t>
                      </a:r>
                      <a:r>
                        <a:rPr lang="fa-IR" sz="1400" dirty="0" smtClean="0">
                          <a:solidFill>
                            <a:schemeClr val="tx1"/>
                          </a:solidFill>
                          <a:effectLst/>
                          <a:cs typeface="B Titr" panose="00000700000000000000" pitchFamily="2" charset="-78"/>
                        </a:rPr>
                        <a:t>دوم</a:t>
                      </a:r>
                      <a:endParaRPr lang="en-US" sz="1100" dirty="0">
                        <a:solidFill>
                          <a:schemeClr val="tx1"/>
                        </a:solidFill>
                        <a:effectLst/>
                        <a:latin typeface="Calibri"/>
                        <a:ea typeface="Calibri"/>
                        <a:cs typeface="B Titr" panose="00000700000000000000" pitchFamily="2" charset="-78"/>
                      </a:endParaRPr>
                    </a:p>
                  </a:txBody>
                  <a:tcPr marL="68580" marR="68580" marT="0" marB="0" anchor="ctr"/>
                </a:tc>
                <a:tc>
                  <a:txBody>
                    <a:bodyPr/>
                    <a:lstStyle/>
                    <a:p>
                      <a:pPr algn="ctr" rtl="1">
                        <a:lnSpc>
                          <a:spcPct val="150000"/>
                        </a:lnSpc>
                        <a:spcAft>
                          <a:spcPts val="0"/>
                        </a:spcAft>
                      </a:pPr>
                      <a:r>
                        <a:rPr lang="fa-IR" sz="1400" dirty="0" smtClean="0">
                          <a:solidFill>
                            <a:schemeClr val="tx1"/>
                          </a:solidFill>
                          <a:effectLst/>
                          <a:cs typeface="B Titr" panose="00000700000000000000" pitchFamily="2" charset="-78"/>
                        </a:rPr>
                        <a:t>عامل</a:t>
                      </a:r>
                      <a:r>
                        <a:rPr lang="fa-IR" sz="1400" baseline="0" dirty="0" smtClean="0">
                          <a:solidFill>
                            <a:schemeClr val="tx1"/>
                          </a:solidFill>
                          <a:effectLst/>
                          <a:cs typeface="B Titr" panose="00000700000000000000" pitchFamily="2" charset="-78"/>
                        </a:rPr>
                        <a:t> </a:t>
                      </a:r>
                      <a:r>
                        <a:rPr lang="fa-IR" sz="1400" dirty="0" smtClean="0">
                          <a:solidFill>
                            <a:schemeClr val="tx1"/>
                          </a:solidFill>
                          <a:effectLst/>
                          <a:cs typeface="B Titr" panose="00000700000000000000" pitchFamily="2" charset="-78"/>
                        </a:rPr>
                        <a:t>سوم</a:t>
                      </a:r>
                      <a:endParaRPr lang="en-US" sz="1100" dirty="0">
                        <a:solidFill>
                          <a:schemeClr val="tx1"/>
                        </a:solidFill>
                        <a:effectLst/>
                        <a:latin typeface="Calibri"/>
                        <a:ea typeface="Calibri"/>
                        <a:cs typeface="B Titr" panose="00000700000000000000" pitchFamily="2" charset="-78"/>
                      </a:endParaRPr>
                    </a:p>
                  </a:txBody>
                  <a:tcPr marL="68580" marR="68580" marT="0" marB="0" anchor="ctr"/>
                </a:tc>
                <a:tc>
                  <a:txBody>
                    <a:bodyPr/>
                    <a:lstStyle/>
                    <a:p>
                      <a:pPr algn="ctr" rtl="1">
                        <a:lnSpc>
                          <a:spcPct val="150000"/>
                        </a:lnSpc>
                        <a:spcAft>
                          <a:spcPts val="0"/>
                        </a:spcAft>
                      </a:pPr>
                      <a:r>
                        <a:rPr lang="fa-IR" sz="1400" dirty="0" smtClean="0">
                          <a:solidFill>
                            <a:schemeClr val="tx1"/>
                          </a:solidFill>
                          <a:effectLst/>
                          <a:cs typeface="B Titr" panose="00000700000000000000" pitchFamily="2" charset="-78"/>
                        </a:rPr>
                        <a:t>عامل</a:t>
                      </a:r>
                      <a:r>
                        <a:rPr lang="fa-IR" sz="1400" baseline="0" dirty="0" smtClean="0">
                          <a:solidFill>
                            <a:schemeClr val="tx1"/>
                          </a:solidFill>
                          <a:effectLst/>
                          <a:cs typeface="B Titr" panose="00000700000000000000" pitchFamily="2" charset="-78"/>
                        </a:rPr>
                        <a:t> </a:t>
                      </a:r>
                      <a:r>
                        <a:rPr lang="fa-IR" sz="1400" dirty="0" smtClean="0">
                          <a:solidFill>
                            <a:schemeClr val="tx1"/>
                          </a:solidFill>
                          <a:effectLst/>
                          <a:cs typeface="B Titr" panose="00000700000000000000" pitchFamily="2" charset="-78"/>
                        </a:rPr>
                        <a:t>چهارم</a:t>
                      </a:r>
                      <a:endParaRPr lang="en-US" sz="1100" dirty="0">
                        <a:solidFill>
                          <a:schemeClr val="tx1"/>
                        </a:solidFill>
                        <a:effectLst/>
                        <a:latin typeface="Calibri"/>
                        <a:ea typeface="Calibri"/>
                        <a:cs typeface="B Titr" panose="00000700000000000000" pitchFamily="2" charset="-78"/>
                      </a:endParaRPr>
                    </a:p>
                  </a:txBody>
                  <a:tcPr marL="68580" marR="68580" marT="0" marB="0" anchor="ctr"/>
                </a:tc>
                <a:tc>
                  <a:txBody>
                    <a:bodyPr/>
                    <a:lstStyle/>
                    <a:p>
                      <a:pPr algn="ctr" rtl="1">
                        <a:lnSpc>
                          <a:spcPct val="150000"/>
                        </a:lnSpc>
                        <a:spcAft>
                          <a:spcPts val="0"/>
                        </a:spcAft>
                      </a:pPr>
                      <a:r>
                        <a:rPr lang="fa-IR" sz="1400" dirty="0">
                          <a:solidFill>
                            <a:schemeClr val="tx1"/>
                          </a:solidFill>
                          <a:effectLst/>
                          <a:cs typeface="B Titr" panose="00000700000000000000" pitchFamily="2" charset="-78"/>
                        </a:rPr>
                        <a:t>میزان اثرگذاری </a:t>
                      </a:r>
                      <a:r>
                        <a:rPr lang="fa-IR" sz="1400" dirty="0" smtClean="0">
                          <a:solidFill>
                            <a:schemeClr val="tx1"/>
                          </a:solidFill>
                          <a:effectLst/>
                          <a:cs typeface="B Titr" panose="00000700000000000000" pitchFamily="2" charset="-78"/>
                        </a:rPr>
                        <a:t>عوامل</a:t>
                      </a:r>
                      <a:endParaRPr lang="en-US" sz="1100" dirty="0">
                        <a:solidFill>
                          <a:schemeClr val="tx1"/>
                        </a:solidFill>
                        <a:effectLst/>
                        <a:latin typeface="Calibri"/>
                        <a:ea typeface="Calibri"/>
                        <a:cs typeface="B Titr" panose="00000700000000000000" pitchFamily="2" charset="-78"/>
                      </a:endParaRPr>
                    </a:p>
                  </a:txBody>
                  <a:tcPr marL="68580" marR="68580" marT="0" marB="0"/>
                </a:tc>
                <a:extLst>
                  <a:ext uri="{0D108BD9-81ED-4DB2-BD59-A6C34878D82A}">
                    <a16:rowId xmlns:a16="http://schemas.microsoft.com/office/drawing/2014/main" val="10000"/>
                  </a:ext>
                </a:extLst>
              </a:tr>
              <a:tr h="1219900">
                <a:tc>
                  <a:txBody>
                    <a:bodyPr/>
                    <a:lstStyle/>
                    <a:p>
                      <a:pPr algn="ctr" rtl="1">
                        <a:lnSpc>
                          <a:spcPct val="150000"/>
                        </a:lnSpc>
                        <a:spcAft>
                          <a:spcPts val="0"/>
                        </a:spcAft>
                      </a:pPr>
                      <a:r>
                        <a:rPr lang="fa-IR" sz="1400" dirty="0" smtClean="0">
                          <a:solidFill>
                            <a:schemeClr val="tx1"/>
                          </a:solidFill>
                          <a:effectLst/>
                          <a:cs typeface="B Titr" panose="00000700000000000000" pitchFamily="2" charset="-78"/>
                        </a:rPr>
                        <a:t>عامل</a:t>
                      </a:r>
                      <a:r>
                        <a:rPr lang="fa-IR" sz="1400" baseline="0" dirty="0" smtClean="0">
                          <a:solidFill>
                            <a:schemeClr val="tx1"/>
                          </a:solidFill>
                          <a:effectLst/>
                          <a:cs typeface="B Titr" panose="00000700000000000000" pitchFamily="2" charset="-78"/>
                        </a:rPr>
                        <a:t> </a:t>
                      </a:r>
                      <a:r>
                        <a:rPr lang="fa-IR" sz="1400" dirty="0" smtClean="0">
                          <a:solidFill>
                            <a:schemeClr val="tx1"/>
                          </a:solidFill>
                          <a:effectLst/>
                          <a:cs typeface="B Titr" panose="00000700000000000000" pitchFamily="2" charset="-78"/>
                        </a:rPr>
                        <a:t>اول</a:t>
                      </a:r>
                      <a:endParaRPr lang="en-US" sz="1100" dirty="0">
                        <a:solidFill>
                          <a:schemeClr val="tx1"/>
                        </a:solidFill>
                        <a:effectLst/>
                        <a:latin typeface="Calibri"/>
                        <a:ea typeface="Calibri"/>
                        <a:cs typeface="B Titr" panose="00000700000000000000" pitchFamily="2" charset="-78"/>
                      </a:endParaRPr>
                    </a:p>
                  </a:txBody>
                  <a:tcPr marL="68580" marR="68580" marT="0" marB="0" anchor="ctr"/>
                </a:tc>
                <a:tc>
                  <a:txBody>
                    <a:bodyPr/>
                    <a:lstStyle/>
                    <a:p>
                      <a:pPr algn="ctr" rtl="1">
                        <a:lnSpc>
                          <a:spcPct val="150000"/>
                        </a:lnSpc>
                        <a:spcAft>
                          <a:spcPts val="0"/>
                        </a:spcAft>
                      </a:pPr>
                      <a:r>
                        <a:rPr lang="fa-IR" sz="1400" dirty="0">
                          <a:solidFill>
                            <a:schemeClr val="tx1"/>
                          </a:solidFill>
                          <a:effectLst/>
                          <a:highlight>
                            <a:srgbClr val="FF0000"/>
                          </a:highlight>
                          <a:cs typeface="B Titr" panose="00000700000000000000" pitchFamily="2" charset="-78"/>
                        </a:rPr>
                        <a:t> </a:t>
                      </a:r>
                      <a:endParaRPr lang="en-US" sz="1100" dirty="0">
                        <a:solidFill>
                          <a:schemeClr val="tx1"/>
                        </a:solidFill>
                        <a:effectLst/>
                        <a:latin typeface="Calibri"/>
                        <a:ea typeface="Calibri"/>
                        <a:cs typeface="B Titr" panose="00000700000000000000" pitchFamily="2" charset="-78"/>
                      </a:endParaRPr>
                    </a:p>
                  </a:txBody>
                  <a:tcPr marL="68580" marR="68580" marT="0" marB="0" anchor="ctr">
                    <a:solidFill>
                      <a:srgbClr val="FF0000"/>
                    </a:solidFill>
                  </a:tcPr>
                </a:tc>
                <a:tc>
                  <a:txBody>
                    <a:bodyPr/>
                    <a:lstStyle/>
                    <a:p>
                      <a:pPr algn="ctr" rtl="1">
                        <a:lnSpc>
                          <a:spcPct val="150000"/>
                        </a:lnSpc>
                        <a:spcAft>
                          <a:spcPts val="0"/>
                        </a:spcAft>
                      </a:pPr>
                      <a:r>
                        <a:rPr lang="fa-IR" sz="1400" dirty="0">
                          <a:solidFill>
                            <a:schemeClr val="tx1"/>
                          </a:solidFill>
                          <a:effectLst/>
                          <a:cs typeface="B Titr" panose="00000700000000000000" pitchFamily="2" charset="-78"/>
                        </a:rPr>
                        <a:t>میزان اثرگذاری </a:t>
                      </a:r>
                      <a:r>
                        <a:rPr lang="fa-IR" sz="1400" dirty="0" smtClean="0">
                          <a:solidFill>
                            <a:schemeClr val="tx1"/>
                          </a:solidFill>
                          <a:effectLst/>
                          <a:cs typeface="B Titr" panose="00000700000000000000" pitchFamily="2" charset="-78"/>
                        </a:rPr>
                        <a:t>عامل</a:t>
                      </a:r>
                      <a:r>
                        <a:rPr lang="fa-IR" sz="1400" baseline="0" dirty="0" smtClean="0">
                          <a:solidFill>
                            <a:schemeClr val="tx1"/>
                          </a:solidFill>
                          <a:effectLst/>
                          <a:cs typeface="B Titr" panose="00000700000000000000" pitchFamily="2" charset="-78"/>
                        </a:rPr>
                        <a:t> </a:t>
                      </a:r>
                      <a:r>
                        <a:rPr lang="fa-IR" sz="1400" dirty="0" smtClean="0">
                          <a:solidFill>
                            <a:schemeClr val="tx1"/>
                          </a:solidFill>
                          <a:effectLst/>
                          <a:cs typeface="B Titr" panose="00000700000000000000" pitchFamily="2" charset="-78"/>
                        </a:rPr>
                        <a:t>اول </a:t>
                      </a:r>
                      <a:r>
                        <a:rPr lang="fa-IR" sz="1400" dirty="0">
                          <a:solidFill>
                            <a:schemeClr val="tx1"/>
                          </a:solidFill>
                          <a:effectLst/>
                          <a:cs typeface="B Titr" panose="00000700000000000000" pitchFamily="2" charset="-78"/>
                        </a:rPr>
                        <a:t>بر دوم</a:t>
                      </a:r>
                      <a:endParaRPr lang="en-US" sz="1100" dirty="0">
                        <a:solidFill>
                          <a:schemeClr val="tx1"/>
                        </a:solidFill>
                        <a:effectLst/>
                        <a:latin typeface="Calibri"/>
                        <a:ea typeface="Calibri"/>
                        <a:cs typeface="B Titr" panose="00000700000000000000" pitchFamily="2" charset="-78"/>
                      </a:endParaRPr>
                    </a:p>
                  </a:txBody>
                  <a:tcPr marL="68580" marR="68580" marT="0" marB="0" anchor="ctr"/>
                </a:tc>
                <a:tc>
                  <a:txBody>
                    <a:bodyPr/>
                    <a:lstStyle/>
                    <a:p>
                      <a:pPr algn="ctr" rtl="1">
                        <a:lnSpc>
                          <a:spcPct val="150000"/>
                        </a:lnSpc>
                        <a:spcAft>
                          <a:spcPts val="0"/>
                        </a:spcAft>
                      </a:pPr>
                      <a:r>
                        <a:rPr lang="fa-IR" sz="1400">
                          <a:solidFill>
                            <a:schemeClr val="tx1"/>
                          </a:solidFill>
                          <a:effectLst/>
                          <a:cs typeface="B Titr" panose="00000700000000000000" pitchFamily="2" charset="-78"/>
                        </a:rPr>
                        <a:t>میزان اثرگذاری بر سوم</a:t>
                      </a:r>
                      <a:endParaRPr lang="en-US" sz="1100">
                        <a:solidFill>
                          <a:schemeClr val="tx1"/>
                        </a:solidFill>
                        <a:effectLst/>
                        <a:latin typeface="Calibri"/>
                        <a:ea typeface="Calibri"/>
                        <a:cs typeface="B Titr" panose="00000700000000000000" pitchFamily="2" charset="-78"/>
                      </a:endParaRPr>
                    </a:p>
                  </a:txBody>
                  <a:tcPr marL="68580" marR="68580" marT="0" marB="0" anchor="ctr"/>
                </a:tc>
                <a:tc>
                  <a:txBody>
                    <a:bodyPr/>
                    <a:lstStyle/>
                    <a:p>
                      <a:pPr algn="ctr" rtl="1">
                        <a:lnSpc>
                          <a:spcPct val="150000"/>
                        </a:lnSpc>
                        <a:spcAft>
                          <a:spcPts val="0"/>
                        </a:spcAft>
                      </a:pPr>
                      <a:r>
                        <a:rPr lang="fa-IR" sz="1400">
                          <a:solidFill>
                            <a:schemeClr val="tx1"/>
                          </a:solidFill>
                          <a:effectLst/>
                          <a:cs typeface="B Titr" panose="00000700000000000000" pitchFamily="2" charset="-78"/>
                        </a:rPr>
                        <a:t>میزان اثرگذاری بر چهارم</a:t>
                      </a:r>
                      <a:endParaRPr lang="en-US" sz="1100">
                        <a:solidFill>
                          <a:schemeClr val="tx1"/>
                        </a:solidFill>
                        <a:effectLst/>
                        <a:latin typeface="Calibri"/>
                        <a:ea typeface="Calibri"/>
                        <a:cs typeface="B Titr" panose="00000700000000000000" pitchFamily="2" charset="-78"/>
                      </a:endParaRPr>
                    </a:p>
                  </a:txBody>
                  <a:tcPr marL="68580" marR="68580" marT="0" marB="0" anchor="ctr"/>
                </a:tc>
                <a:tc>
                  <a:txBody>
                    <a:bodyPr/>
                    <a:lstStyle/>
                    <a:p>
                      <a:pPr algn="ctr" rtl="1">
                        <a:lnSpc>
                          <a:spcPct val="150000"/>
                        </a:lnSpc>
                        <a:spcAft>
                          <a:spcPts val="0"/>
                        </a:spcAft>
                      </a:pPr>
                      <a:r>
                        <a:rPr lang="fa-IR" sz="1400" dirty="0">
                          <a:solidFill>
                            <a:schemeClr val="tx1"/>
                          </a:solidFill>
                          <a:effectLst/>
                          <a:cs typeface="B Titr" panose="00000700000000000000" pitchFamily="2" charset="-78"/>
                        </a:rPr>
                        <a:t>میزان اثرگذاری </a:t>
                      </a:r>
                      <a:r>
                        <a:rPr lang="fa-IR" sz="1400" dirty="0" smtClean="0">
                          <a:solidFill>
                            <a:schemeClr val="tx1"/>
                          </a:solidFill>
                          <a:effectLst/>
                          <a:cs typeface="B Titr" panose="00000700000000000000" pitchFamily="2" charset="-78"/>
                        </a:rPr>
                        <a:t>عامل</a:t>
                      </a:r>
                      <a:r>
                        <a:rPr lang="fa-IR" sz="1400" baseline="0" dirty="0" smtClean="0">
                          <a:solidFill>
                            <a:schemeClr val="tx1"/>
                          </a:solidFill>
                          <a:effectLst/>
                          <a:cs typeface="B Titr" panose="00000700000000000000" pitchFamily="2" charset="-78"/>
                        </a:rPr>
                        <a:t> </a:t>
                      </a:r>
                      <a:r>
                        <a:rPr lang="fa-IR" sz="1400" dirty="0" smtClean="0">
                          <a:solidFill>
                            <a:schemeClr val="tx1"/>
                          </a:solidFill>
                          <a:effectLst/>
                          <a:cs typeface="B Titr" panose="00000700000000000000" pitchFamily="2" charset="-78"/>
                        </a:rPr>
                        <a:t>اول</a:t>
                      </a:r>
                      <a:endParaRPr lang="en-US" sz="1100" dirty="0">
                        <a:solidFill>
                          <a:schemeClr val="tx1"/>
                        </a:solidFill>
                        <a:effectLst/>
                        <a:latin typeface="Calibri"/>
                        <a:ea typeface="Calibri"/>
                        <a:cs typeface="B Titr" panose="00000700000000000000" pitchFamily="2" charset="-78"/>
                      </a:endParaRPr>
                    </a:p>
                  </a:txBody>
                  <a:tcPr marL="68580" marR="68580" marT="0" marB="0"/>
                </a:tc>
                <a:extLst>
                  <a:ext uri="{0D108BD9-81ED-4DB2-BD59-A6C34878D82A}">
                    <a16:rowId xmlns:a16="http://schemas.microsoft.com/office/drawing/2014/main" val="10001"/>
                  </a:ext>
                </a:extLst>
              </a:tr>
              <a:tr h="406633">
                <a:tc>
                  <a:txBody>
                    <a:bodyPr/>
                    <a:lstStyle/>
                    <a:p>
                      <a:pPr algn="ctr" rtl="1">
                        <a:lnSpc>
                          <a:spcPct val="150000"/>
                        </a:lnSpc>
                        <a:spcAft>
                          <a:spcPts val="0"/>
                        </a:spcAft>
                      </a:pPr>
                      <a:r>
                        <a:rPr lang="fa-IR" sz="1400" dirty="0" smtClean="0">
                          <a:solidFill>
                            <a:schemeClr val="tx1"/>
                          </a:solidFill>
                          <a:effectLst/>
                          <a:cs typeface="B Titr" panose="00000700000000000000" pitchFamily="2" charset="-78"/>
                        </a:rPr>
                        <a:t>عامل</a:t>
                      </a:r>
                      <a:r>
                        <a:rPr lang="fa-IR" sz="1400" baseline="0" dirty="0" smtClean="0">
                          <a:solidFill>
                            <a:schemeClr val="tx1"/>
                          </a:solidFill>
                          <a:effectLst/>
                          <a:cs typeface="B Titr" panose="00000700000000000000" pitchFamily="2" charset="-78"/>
                        </a:rPr>
                        <a:t> </a:t>
                      </a:r>
                      <a:r>
                        <a:rPr lang="fa-IR" sz="1400" dirty="0" smtClean="0">
                          <a:solidFill>
                            <a:schemeClr val="tx1"/>
                          </a:solidFill>
                          <a:effectLst/>
                          <a:cs typeface="B Titr" panose="00000700000000000000" pitchFamily="2" charset="-78"/>
                        </a:rPr>
                        <a:t>دوم</a:t>
                      </a:r>
                      <a:endParaRPr lang="en-US" sz="1100" dirty="0">
                        <a:solidFill>
                          <a:schemeClr val="tx1"/>
                        </a:solidFill>
                        <a:effectLst/>
                        <a:latin typeface="Calibri"/>
                        <a:ea typeface="Calibri"/>
                        <a:cs typeface="B Titr" panose="00000700000000000000" pitchFamily="2" charset="-78"/>
                      </a:endParaRPr>
                    </a:p>
                  </a:txBody>
                  <a:tcPr marL="68580" marR="68580" marT="0" marB="0" anchor="ctr"/>
                </a:tc>
                <a:tc>
                  <a:txBody>
                    <a:bodyPr/>
                    <a:lstStyle/>
                    <a:p>
                      <a:pPr algn="ctr" rtl="1">
                        <a:lnSpc>
                          <a:spcPct val="150000"/>
                        </a:lnSpc>
                        <a:spcAft>
                          <a:spcPts val="0"/>
                        </a:spcAft>
                      </a:pPr>
                      <a:r>
                        <a:rPr lang="fa-IR" sz="1400">
                          <a:solidFill>
                            <a:schemeClr val="tx1"/>
                          </a:solidFill>
                          <a:effectLst/>
                          <a:cs typeface="B Titr" panose="00000700000000000000" pitchFamily="2" charset="-78"/>
                        </a:rPr>
                        <a:t> </a:t>
                      </a:r>
                      <a:endParaRPr lang="en-US" sz="1100">
                        <a:solidFill>
                          <a:schemeClr val="tx1"/>
                        </a:solidFill>
                        <a:effectLst/>
                        <a:latin typeface="Calibri"/>
                        <a:ea typeface="Calibri"/>
                        <a:cs typeface="B Titr" panose="00000700000000000000" pitchFamily="2" charset="-78"/>
                      </a:endParaRPr>
                    </a:p>
                  </a:txBody>
                  <a:tcPr marL="68580" marR="68580" marT="0" marB="0" anchor="ctr"/>
                </a:tc>
                <a:tc>
                  <a:txBody>
                    <a:bodyPr/>
                    <a:lstStyle/>
                    <a:p>
                      <a:pPr algn="ctr" rtl="1">
                        <a:lnSpc>
                          <a:spcPct val="150000"/>
                        </a:lnSpc>
                        <a:spcAft>
                          <a:spcPts val="0"/>
                        </a:spcAft>
                      </a:pPr>
                      <a:r>
                        <a:rPr lang="fa-IR" sz="1400" dirty="0">
                          <a:solidFill>
                            <a:schemeClr val="tx1"/>
                          </a:solidFill>
                          <a:effectLst/>
                          <a:cs typeface="B Titr" panose="00000700000000000000" pitchFamily="2" charset="-78"/>
                        </a:rPr>
                        <a:t> </a:t>
                      </a:r>
                      <a:endParaRPr lang="en-US" sz="1100" dirty="0">
                        <a:solidFill>
                          <a:schemeClr val="tx1"/>
                        </a:solidFill>
                        <a:effectLst/>
                        <a:latin typeface="Calibri"/>
                        <a:ea typeface="Calibri"/>
                        <a:cs typeface="B Titr" panose="00000700000000000000" pitchFamily="2" charset="-78"/>
                      </a:endParaRPr>
                    </a:p>
                  </a:txBody>
                  <a:tcPr marL="68580" marR="68580" marT="0" marB="0" anchor="ctr">
                    <a:solidFill>
                      <a:srgbClr val="FF0000"/>
                    </a:solidFill>
                  </a:tcPr>
                </a:tc>
                <a:tc>
                  <a:txBody>
                    <a:bodyPr/>
                    <a:lstStyle/>
                    <a:p>
                      <a:pPr algn="ctr" rtl="1">
                        <a:lnSpc>
                          <a:spcPct val="150000"/>
                        </a:lnSpc>
                        <a:spcAft>
                          <a:spcPts val="0"/>
                        </a:spcAft>
                      </a:pPr>
                      <a:r>
                        <a:rPr lang="fa-IR" sz="1400">
                          <a:solidFill>
                            <a:schemeClr val="tx1"/>
                          </a:solidFill>
                          <a:effectLst/>
                          <a:cs typeface="B Titr" panose="00000700000000000000" pitchFamily="2" charset="-78"/>
                        </a:rPr>
                        <a:t> </a:t>
                      </a:r>
                      <a:endParaRPr lang="en-US" sz="1100">
                        <a:solidFill>
                          <a:schemeClr val="tx1"/>
                        </a:solidFill>
                        <a:effectLst/>
                        <a:latin typeface="Calibri"/>
                        <a:ea typeface="Calibri"/>
                        <a:cs typeface="B Titr" panose="00000700000000000000" pitchFamily="2" charset="-78"/>
                      </a:endParaRPr>
                    </a:p>
                  </a:txBody>
                  <a:tcPr marL="68580" marR="68580" marT="0" marB="0" anchor="ctr"/>
                </a:tc>
                <a:tc>
                  <a:txBody>
                    <a:bodyPr/>
                    <a:lstStyle/>
                    <a:p>
                      <a:pPr algn="ctr" rtl="1">
                        <a:lnSpc>
                          <a:spcPct val="150000"/>
                        </a:lnSpc>
                        <a:spcAft>
                          <a:spcPts val="0"/>
                        </a:spcAft>
                      </a:pPr>
                      <a:r>
                        <a:rPr lang="fa-IR" sz="1400">
                          <a:solidFill>
                            <a:schemeClr val="tx1"/>
                          </a:solidFill>
                          <a:effectLst/>
                          <a:cs typeface="B Titr" panose="00000700000000000000" pitchFamily="2" charset="-78"/>
                        </a:rPr>
                        <a:t> </a:t>
                      </a:r>
                      <a:endParaRPr lang="en-US" sz="1100">
                        <a:solidFill>
                          <a:schemeClr val="tx1"/>
                        </a:solidFill>
                        <a:effectLst/>
                        <a:latin typeface="Calibri"/>
                        <a:ea typeface="Calibri"/>
                        <a:cs typeface="B Titr" panose="00000700000000000000" pitchFamily="2" charset="-78"/>
                      </a:endParaRPr>
                    </a:p>
                  </a:txBody>
                  <a:tcPr marL="68580" marR="68580" marT="0" marB="0" anchor="ctr"/>
                </a:tc>
                <a:tc>
                  <a:txBody>
                    <a:bodyPr/>
                    <a:lstStyle/>
                    <a:p>
                      <a:pPr algn="ctr" rtl="1">
                        <a:lnSpc>
                          <a:spcPct val="150000"/>
                        </a:lnSpc>
                        <a:spcAft>
                          <a:spcPts val="0"/>
                        </a:spcAft>
                      </a:pPr>
                      <a:r>
                        <a:rPr lang="fa-IR" sz="1400">
                          <a:solidFill>
                            <a:schemeClr val="tx1"/>
                          </a:solidFill>
                          <a:effectLst/>
                          <a:cs typeface="B Titr" panose="00000700000000000000" pitchFamily="2" charset="-78"/>
                        </a:rPr>
                        <a:t> </a:t>
                      </a:r>
                      <a:endParaRPr lang="en-US" sz="1100">
                        <a:solidFill>
                          <a:schemeClr val="tx1"/>
                        </a:solidFill>
                        <a:effectLst/>
                        <a:latin typeface="Calibri"/>
                        <a:ea typeface="Calibri"/>
                        <a:cs typeface="B Titr" panose="00000700000000000000" pitchFamily="2" charset="-78"/>
                      </a:endParaRPr>
                    </a:p>
                  </a:txBody>
                  <a:tcPr marL="68580" marR="68580" marT="0" marB="0"/>
                </a:tc>
                <a:extLst>
                  <a:ext uri="{0D108BD9-81ED-4DB2-BD59-A6C34878D82A}">
                    <a16:rowId xmlns:a16="http://schemas.microsoft.com/office/drawing/2014/main" val="10002"/>
                  </a:ext>
                </a:extLst>
              </a:tr>
              <a:tr h="406633">
                <a:tc>
                  <a:txBody>
                    <a:bodyPr/>
                    <a:lstStyle/>
                    <a:p>
                      <a:pPr algn="ctr" rtl="1">
                        <a:lnSpc>
                          <a:spcPct val="150000"/>
                        </a:lnSpc>
                        <a:spcAft>
                          <a:spcPts val="0"/>
                        </a:spcAft>
                      </a:pPr>
                      <a:r>
                        <a:rPr lang="fa-IR" sz="1400" dirty="0" smtClean="0">
                          <a:solidFill>
                            <a:schemeClr val="tx1"/>
                          </a:solidFill>
                          <a:effectLst/>
                          <a:cs typeface="B Titr" panose="00000700000000000000" pitchFamily="2" charset="-78"/>
                        </a:rPr>
                        <a:t>عامل</a:t>
                      </a:r>
                      <a:r>
                        <a:rPr lang="fa-IR" sz="1400" baseline="0" dirty="0" smtClean="0">
                          <a:solidFill>
                            <a:schemeClr val="tx1"/>
                          </a:solidFill>
                          <a:effectLst/>
                          <a:cs typeface="B Titr" panose="00000700000000000000" pitchFamily="2" charset="-78"/>
                        </a:rPr>
                        <a:t> </a:t>
                      </a:r>
                      <a:r>
                        <a:rPr lang="fa-IR" sz="1400" dirty="0" smtClean="0">
                          <a:solidFill>
                            <a:schemeClr val="tx1"/>
                          </a:solidFill>
                          <a:effectLst/>
                          <a:cs typeface="B Titr" panose="00000700000000000000" pitchFamily="2" charset="-78"/>
                        </a:rPr>
                        <a:t>سوم</a:t>
                      </a:r>
                      <a:endParaRPr lang="en-US" sz="1100" dirty="0">
                        <a:solidFill>
                          <a:schemeClr val="tx1"/>
                        </a:solidFill>
                        <a:effectLst/>
                        <a:latin typeface="Calibri"/>
                        <a:ea typeface="Calibri"/>
                        <a:cs typeface="B Titr" panose="00000700000000000000" pitchFamily="2" charset="-78"/>
                      </a:endParaRPr>
                    </a:p>
                  </a:txBody>
                  <a:tcPr marL="68580" marR="68580" marT="0" marB="0" anchor="ctr"/>
                </a:tc>
                <a:tc>
                  <a:txBody>
                    <a:bodyPr/>
                    <a:lstStyle/>
                    <a:p>
                      <a:pPr algn="ctr" rtl="1">
                        <a:lnSpc>
                          <a:spcPct val="150000"/>
                        </a:lnSpc>
                        <a:spcAft>
                          <a:spcPts val="0"/>
                        </a:spcAft>
                      </a:pPr>
                      <a:r>
                        <a:rPr lang="fa-IR" sz="1400">
                          <a:solidFill>
                            <a:schemeClr val="tx1"/>
                          </a:solidFill>
                          <a:effectLst/>
                          <a:cs typeface="B Titr" panose="00000700000000000000" pitchFamily="2" charset="-78"/>
                        </a:rPr>
                        <a:t> </a:t>
                      </a:r>
                      <a:endParaRPr lang="en-US" sz="1100">
                        <a:solidFill>
                          <a:schemeClr val="tx1"/>
                        </a:solidFill>
                        <a:effectLst/>
                        <a:latin typeface="Calibri"/>
                        <a:ea typeface="Calibri"/>
                        <a:cs typeface="B Titr" panose="00000700000000000000" pitchFamily="2" charset="-78"/>
                      </a:endParaRPr>
                    </a:p>
                  </a:txBody>
                  <a:tcPr marL="68580" marR="68580" marT="0" marB="0" anchor="ctr"/>
                </a:tc>
                <a:tc>
                  <a:txBody>
                    <a:bodyPr/>
                    <a:lstStyle/>
                    <a:p>
                      <a:pPr algn="ctr" rtl="1">
                        <a:lnSpc>
                          <a:spcPct val="150000"/>
                        </a:lnSpc>
                        <a:spcAft>
                          <a:spcPts val="0"/>
                        </a:spcAft>
                      </a:pPr>
                      <a:r>
                        <a:rPr lang="fa-IR" sz="1400">
                          <a:solidFill>
                            <a:schemeClr val="tx1"/>
                          </a:solidFill>
                          <a:effectLst/>
                          <a:cs typeface="B Titr" panose="00000700000000000000" pitchFamily="2" charset="-78"/>
                        </a:rPr>
                        <a:t> </a:t>
                      </a:r>
                      <a:endParaRPr lang="en-US" sz="1100">
                        <a:solidFill>
                          <a:schemeClr val="tx1"/>
                        </a:solidFill>
                        <a:effectLst/>
                        <a:latin typeface="Calibri"/>
                        <a:ea typeface="Calibri"/>
                        <a:cs typeface="B Titr" panose="00000700000000000000" pitchFamily="2" charset="-78"/>
                      </a:endParaRPr>
                    </a:p>
                  </a:txBody>
                  <a:tcPr marL="68580" marR="68580" marT="0" marB="0" anchor="ctr"/>
                </a:tc>
                <a:tc>
                  <a:txBody>
                    <a:bodyPr/>
                    <a:lstStyle/>
                    <a:p>
                      <a:pPr algn="ctr" rtl="1">
                        <a:lnSpc>
                          <a:spcPct val="150000"/>
                        </a:lnSpc>
                        <a:spcAft>
                          <a:spcPts val="0"/>
                        </a:spcAft>
                      </a:pPr>
                      <a:r>
                        <a:rPr lang="fa-IR" sz="1400" dirty="0">
                          <a:solidFill>
                            <a:schemeClr val="tx1"/>
                          </a:solidFill>
                          <a:effectLst/>
                          <a:cs typeface="B Titr" panose="00000700000000000000" pitchFamily="2" charset="-78"/>
                        </a:rPr>
                        <a:t> </a:t>
                      </a:r>
                      <a:endParaRPr lang="en-US" sz="1100" dirty="0">
                        <a:solidFill>
                          <a:schemeClr val="tx1"/>
                        </a:solidFill>
                        <a:effectLst/>
                        <a:latin typeface="Calibri"/>
                        <a:ea typeface="Calibri"/>
                        <a:cs typeface="B Titr" panose="00000700000000000000" pitchFamily="2" charset="-78"/>
                      </a:endParaRPr>
                    </a:p>
                  </a:txBody>
                  <a:tcPr marL="68580" marR="68580" marT="0" marB="0" anchor="ctr">
                    <a:solidFill>
                      <a:srgbClr val="FF0000"/>
                    </a:solidFill>
                  </a:tcPr>
                </a:tc>
                <a:tc>
                  <a:txBody>
                    <a:bodyPr/>
                    <a:lstStyle/>
                    <a:p>
                      <a:pPr algn="ctr" rtl="1">
                        <a:lnSpc>
                          <a:spcPct val="150000"/>
                        </a:lnSpc>
                        <a:spcAft>
                          <a:spcPts val="0"/>
                        </a:spcAft>
                      </a:pPr>
                      <a:r>
                        <a:rPr lang="fa-IR" sz="1400">
                          <a:solidFill>
                            <a:schemeClr val="tx1"/>
                          </a:solidFill>
                          <a:effectLst/>
                          <a:cs typeface="B Titr" panose="00000700000000000000" pitchFamily="2" charset="-78"/>
                        </a:rPr>
                        <a:t> </a:t>
                      </a:r>
                      <a:endParaRPr lang="en-US" sz="1100">
                        <a:solidFill>
                          <a:schemeClr val="tx1"/>
                        </a:solidFill>
                        <a:effectLst/>
                        <a:latin typeface="Calibri"/>
                        <a:ea typeface="Calibri"/>
                        <a:cs typeface="B Titr" panose="00000700000000000000" pitchFamily="2" charset="-78"/>
                      </a:endParaRPr>
                    </a:p>
                  </a:txBody>
                  <a:tcPr marL="68580" marR="68580" marT="0" marB="0" anchor="ctr"/>
                </a:tc>
                <a:tc>
                  <a:txBody>
                    <a:bodyPr/>
                    <a:lstStyle/>
                    <a:p>
                      <a:pPr algn="ctr" rtl="1">
                        <a:lnSpc>
                          <a:spcPct val="150000"/>
                        </a:lnSpc>
                        <a:spcAft>
                          <a:spcPts val="0"/>
                        </a:spcAft>
                      </a:pPr>
                      <a:r>
                        <a:rPr lang="fa-IR" sz="1400">
                          <a:solidFill>
                            <a:schemeClr val="tx1"/>
                          </a:solidFill>
                          <a:effectLst/>
                          <a:cs typeface="B Titr" panose="00000700000000000000" pitchFamily="2" charset="-78"/>
                        </a:rPr>
                        <a:t> </a:t>
                      </a:r>
                      <a:endParaRPr lang="en-US" sz="1100">
                        <a:solidFill>
                          <a:schemeClr val="tx1"/>
                        </a:solidFill>
                        <a:effectLst/>
                        <a:latin typeface="Calibri"/>
                        <a:ea typeface="Calibri"/>
                        <a:cs typeface="B Titr" panose="00000700000000000000" pitchFamily="2" charset="-78"/>
                      </a:endParaRPr>
                    </a:p>
                  </a:txBody>
                  <a:tcPr marL="68580" marR="68580" marT="0" marB="0"/>
                </a:tc>
                <a:extLst>
                  <a:ext uri="{0D108BD9-81ED-4DB2-BD59-A6C34878D82A}">
                    <a16:rowId xmlns:a16="http://schemas.microsoft.com/office/drawing/2014/main" val="10003"/>
                  </a:ext>
                </a:extLst>
              </a:tr>
              <a:tr h="406633">
                <a:tc>
                  <a:txBody>
                    <a:bodyPr/>
                    <a:lstStyle/>
                    <a:p>
                      <a:pPr algn="ctr" rtl="1">
                        <a:lnSpc>
                          <a:spcPct val="150000"/>
                        </a:lnSpc>
                        <a:spcAft>
                          <a:spcPts val="0"/>
                        </a:spcAft>
                      </a:pPr>
                      <a:r>
                        <a:rPr lang="fa-IR" sz="1400" dirty="0" smtClean="0">
                          <a:solidFill>
                            <a:schemeClr val="tx1"/>
                          </a:solidFill>
                          <a:effectLst/>
                          <a:cs typeface="B Titr" panose="00000700000000000000" pitchFamily="2" charset="-78"/>
                        </a:rPr>
                        <a:t>عامل</a:t>
                      </a:r>
                      <a:r>
                        <a:rPr lang="fa-IR" sz="1400" baseline="0" dirty="0" smtClean="0">
                          <a:solidFill>
                            <a:schemeClr val="tx1"/>
                          </a:solidFill>
                          <a:effectLst/>
                          <a:cs typeface="B Titr" panose="00000700000000000000" pitchFamily="2" charset="-78"/>
                        </a:rPr>
                        <a:t> </a:t>
                      </a:r>
                      <a:r>
                        <a:rPr lang="fa-IR" sz="1400" dirty="0" smtClean="0">
                          <a:solidFill>
                            <a:schemeClr val="tx1"/>
                          </a:solidFill>
                          <a:effectLst/>
                          <a:cs typeface="B Titr" panose="00000700000000000000" pitchFamily="2" charset="-78"/>
                        </a:rPr>
                        <a:t>چهارم</a:t>
                      </a:r>
                      <a:endParaRPr lang="en-US" sz="1100" dirty="0">
                        <a:solidFill>
                          <a:schemeClr val="tx1"/>
                        </a:solidFill>
                        <a:effectLst/>
                        <a:latin typeface="Calibri"/>
                        <a:ea typeface="Calibri"/>
                        <a:cs typeface="B Titr" panose="00000700000000000000" pitchFamily="2" charset="-78"/>
                      </a:endParaRPr>
                    </a:p>
                  </a:txBody>
                  <a:tcPr marL="68580" marR="68580" marT="0" marB="0" anchor="ctr"/>
                </a:tc>
                <a:tc>
                  <a:txBody>
                    <a:bodyPr/>
                    <a:lstStyle/>
                    <a:p>
                      <a:pPr algn="ctr" rtl="1">
                        <a:lnSpc>
                          <a:spcPct val="150000"/>
                        </a:lnSpc>
                        <a:spcAft>
                          <a:spcPts val="0"/>
                        </a:spcAft>
                      </a:pPr>
                      <a:r>
                        <a:rPr lang="fa-IR" sz="1400">
                          <a:solidFill>
                            <a:schemeClr val="tx1"/>
                          </a:solidFill>
                          <a:effectLst/>
                          <a:cs typeface="B Titr" panose="00000700000000000000" pitchFamily="2" charset="-78"/>
                        </a:rPr>
                        <a:t> </a:t>
                      </a:r>
                      <a:endParaRPr lang="en-US" sz="1100">
                        <a:solidFill>
                          <a:schemeClr val="tx1"/>
                        </a:solidFill>
                        <a:effectLst/>
                        <a:latin typeface="Calibri"/>
                        <a:ea typeface="Calibri"/>
                        <a:cs typeface="B Titr" panose="00000700000000000000" pitchFamily="2" charset="-78"/>
                      </a:endParaRPr>
                    </a:p>
                  </a:txBody>
                  <a:tcPr marL="68580" marR="68580" marT="0" marB="0" anchor="ctr"/>
                </a:tc>
                <a:tc>
                  <a:txBody>
                    <a:bodyPr/>
                    <a:lstStyle/>
                    <a:p>
                      <a:pPr algn="ctr" rtl="1">
                        <a:lnSpc>
                          <a:spcPct val="150000"/>
                        </a:lnSpc>
                        <a:spcAft>
                          <a:spcPts val="0"/>
                        </a:spcAft>
                      </a:pPr>
                      <a:r>
                        <a:rPr lang="fa-IR" sz="1400">
                          <a:solidFill>
                            <a:schemeClr val="tx1"/>
                          </a:solidFill>
                          <a:effectLst/>
                          <a:cs typeface="B Titr" panose="00000700000000000000" pitchFamily="2" charset="-78"/>
                        </a:rPr>
                        <a:t> </a:t>
                      </a:r>
                      <a:endParaRPr lang="en-US" sz="1100">
                        <a:solidFill>
                          <a:schemeClr val="tx1"/>
                        </a:solidFill>
                        <a:effectLst/>
                        <a:latin typeface="Calibri"/>
                        <a:ea typeface="Calibri"/>
                        <a:cs typeface="B Titr" panose="00000700000000000000" pitchFamily="2" charset="-78"/>
                      </a:endParaRPr>
                    </a:p>
                  </a:txBody>
                  <a:tcPr marL="68580" marR="68580" marT="0" marB="0" anchor="ctr"/>
                </a:tc>
                <a:tc>
                  <a:txBody>
                    <a:bodyPr/>
                    <a:lstStyle/>
                    <a:p>
                      <a:pPr algn="ctr" rtl="1">
                        <a:lnSpc>
                          <a:spcPct val="150000"/>
                        </a:lnSpc>
                        <a:spcAft>
                          <a:spcPts val="0"/>
                        </a:spcAft>
                      </a:pPr>
                      <a:r>
                        <a:rPr lang="fa-IR" sz="1400">
                          <a:solidFill>
                            <a:schemeClr val="tx1"/>
                          </a:solidFill>
                          <a:effectLst/>
                          <a:cs typeface="B Titr" panose="00000700000000000000" pitchFamily="2" charset="-78"/>
                        </a:rPr>
                        <a:t> </a:t>
                      </a:r>
                      <a:endParaRPr lang="en-US" sz="1100">
                        <a:solidFill>
                          <a:schemeClr val="tx1"/>
                        </a:solidFill>
                        <a:effectLst/>
                        <a:latin typeface="Calibri"/>
                        <a:ea typeface="Calibri"/>
                        <a:cs typeface="B Titr" panose="00000700000000000000" pitchFamily="2" charset="-78"/>
                      </a:endParaRPr>
                    </a:p>
                  </a:txBody>
                  <a:tcPr marL="68580" marR="68580" marT="0" marB="0" anchor="ctr"/>
                </a:tc>
                <a:tc>
                  <a:txBody>
                    <a:bodyPr/>
                    <a:lstStyle/>
                    <a:p>
                      <a:pPr algn="ctr" rtl="1">
                        <a:lnSpc>
                          <a:spcPct val="150000"/>
                        </a:lnSpc>
                        <a:spcAft>
                          <a:spcPts val="0"/>
                        </a:spcAft>
                      </a:pPr>
                      <a:r>
                        <a:rPr lang="fa-IR" sz="1400" dirty="0">
                          <a:solidFill>
                            <a:schemeClr val="tx1"/>
                          </a:solidFill>
                          <a:effectLst/>
                          <a:cs typeface="B Titr" panose="00000700000000000000" pitchFamily="2" charset="-78"/>
                        </a:rPr>
                        <a:t> </a:t>
                      </a:r>
                      <a:endParaRPr lang="en-US" sz="1100" dirty="0">
                        <a:solidFill>
                          <a:schemeClr val="tx1"/>
                        </a:solidFill>
                        <a:effectLst/>
                        <a:latin typeface="Calibri"/>
                        <a:ea typeface="Calibri"/>
                        <a:cs typeface="B Titr" panose="00000700000000000000" pitchFamily="2" charset="-78"/>
                      </a:endParaRPr>
                    </a:p>
                  </a:txBody>
                  <a:tcPr marL="68580" marR="68580" marT="0" marB="0" anchor="ctr">
                    <a:solidFill>
                      <a:srgbClr val="FF0000"/>
                    </a:solidFill>
                  </a:tcPr>
                </a:tc>
                <a:tc>
                  <a:txBody>
                    <a:bodyPr/>
                    <a:lstStyle/>
                    <a:p>
                      <a:pPr algn="ctr" rtl="1">
                        <a:lnSpc>
                          <a:spcPct val="150000"/>
                        </a:lnSpc>
                        <a:spcAft>
                          <a:spcPts val="0"/>
                        </a:spcAft>
                      </a:pPr>
                      <a:r>
                        <a:rPr lang="fa-IR" sz="1400">
                          <a:solidFill>
                            <a:schemeClr val="tx1"/>
                          </a:solidFill>
                          <a:effectLst/>
                          <a:cs typeface="B Titr" panose="00000700000000000000" pitchFamily="2" charset="-78"/>
                        </a:rPr>
                        <a:t> </a:t>
                      </a:r>
                      <a:endParaRPr lang="en-US" sz="1100">
                        <a:solidFill>
                          <a:schemeClr val="tx1"/>
                        </a:solidFill>
                        <a:effectLst/>
                        <a:latin typeface="Calibri"/>
                        <a:ea typeface="Calibri"/>
                        <a:cs typeface="B Titr" panose="00000700000000000000" pitchFamily="2" charset="-78"/>
                      </a:endParaRPr>
                    </a:p>
                  </a:txBody>
                  <a:tcPr marL="68580" marR="68580" marT="0" marB="0"/>
                </a:tc>
                <a:extLst>
                  <a:ext uri="{0D108BD9-81ED-4DB2-BD59-A6C34878D82A}">
                    <a16:rowId xmlns:a16="http://schemas.microsoft.com/office/drawing/2014/main" val="10004"/>
                  </a:ext>
                </a:extLst>
              </a:tr>
              <a:tr h="779381">
                <a:tc>
                  <a:txBody>
                    <a:bodyPr/>
                    <a:lstStyle/>
                    <a:p>
                      <a:pPr algn="ctr" rtl="1">
                        <a:lnSpc>
                          <a:spcPct val="150000"/>
                        </a:lnSpc>
                        <a:spcAft>
                          <a:spcPts val="0"/>
                        </a:spcAft>
                      </a:pPr>
                      <a:r>
                        <a:rPr lang="fa-IR" sz="1400" dirty="0">
                          <a:solidFill>
                            <a:schemeClr val="tx1"/>
                          </a:solidFill>
                          <a:effectLst/>
                          <a:cs typeface="B Titr" panose="00000700000000000000" pitchFamily="2" charset="-78"/>
                        </a:rPr>
                        <a:t>میزان اثرپذیری </a:t>
                      </a:r>
                      <a:r>
                        <a:rPr lang="fa-IR" sz="1400" dirty="0" smtClean="0">
                          <a:solidFill>
                            <a:schemeClr val="tx1"/>
                          </a:solidFill>
                          <a:effectLst/>
                          <a:cs typeface="B Titr" panose="00000700000000000000" pitchFamily="2" charset="-78"/>
                        </a:rPr>
                        <a:t>عوامل</a:t>
                      </a:r>
                      <a:endParaRPr lang="en-US" sz="1100" dirty="0">
                        <a:solidFill>
                          <a:schemeClr val="tx1"/>
                        </a:solidFill>
                        <a:effectLst/>
                        <a:latin typeface="Calibri"/>
                        <a:ea typeface="Calibri"/>
                        <a:cs typeface="B Titr" panose="00000700000000000000" pitchFamily="2" charset="-78"/>
                      </a:endParaRPr>
                    </a:p>
                  </a:txBody>
                  <a:tcPr marL="68580" marR="68580" marT="0" marB="0" anchor="ctr"/>
                </a:tc>
                <a:tc>
                  <a:txBody>
                    <a:bodyPr/>
                    <a:lstStyle/>
                    <a:p>
                      <a:pPr algn="ctr" rtl="1">
                        <a:lnSpc>
                          <a:spcPct val="150000"/>
                        </a:lnSpc>
                        <a:spcAft>
                          <a:spcPts val="0"/>
                        </a:spcAft>
                      </a:pPr>
                      <a:r>
                        <a:rPr lang="fa-IR" sz="1400">
                          <a:solidFill>
                            <a:schemeClr val="tx1"/>
                          </a:solidFill>
                          <a:effectLst/>
                          <a:cs typeface="B Titr" panose="00000700000000000000" pitchFamily="2" charset="-78"/>
                        </a:rPr>
                        <a:t> </a:t>
                      </a:r>
                      <a:endParaRPr lang="en-US" sz="1100">
                        <a:solidFill>
                          <a:schemeClr val="tx1"/>
                        </a:solidFill>
                        <a:effectLst/>
                        <a:latin typeface="Calibri"/>
                        <a:ea typeface="Calibri"/>
                        <a:cs typeface="B Titr" panose="00000700000000000000" pitchFamily="2" charset="-78"/>
                      </a:endParaRPr>
                    </a:p>
                  </a:txBody>
                  <a:tcPr marL="68580" marR="68580" marT="0" marB="0" anchor="ctr"/>
                </a:tc>
                <a:tc>
                  <a:txBody>
                    <a:bodyPr/>
                    <a:lstStyle/>
                    <a:p>
                      <a:pPr algn="ctr" rtl="1">
                        <a:lnSpc>
                          <a:spcPct val="150000"/>
                        </a:lnSpc>
                        <a:spcAft>
                          <a:spcPts val="0"/>
                        </a:spcAft>
                      </a:pPr>
                      <a:r>
                        <a:rPr lang="fa-IR" sz="1400">
                          <a:solidFill>
                            <a:schemeClr val="tx1"/>
                          </a:solidFill>
                          <a:effectLst/>
                          <a:cs typeface="B Titr" panose="00000700000000000000" pitchFamily="2" charset="-78"/>
                        </a:rPr>
                        <a:t> </a:t>
                      </a:r>
                      <a:endParaRPr lang="en-US" sz="1100">
                        <a:solidFill>
                          <a:schemeClr val="tx1"/>
                        </a:solidFill>
                        <a:effectLst/>
                        <a:latin typeface="Calibri"/>
                        <a:ea typeface="Calibri"/>
                        <a:cs typeface="B Titr" panose="00000700000000000000" pitchFamily="2" charset="-78"/>
                      </a:endParaRPr>
                    </a:p>
                  </a:txBody>
                  <a:tcPr marL="68580" marR="68580" marT="0" marB="0" anchor="ctr"/>
                </a:tc>
                <a:tc>
                  <a:txBody>
                    <a:bodyPr/>
                    <a:lstStyle/>
                    <a:p>
                      <a:pPr algn="ctr" rtl="1">
                        <a:lnSpc>
                          <a:spcPct val="150000"/>
                        </a:lnSpc>
                        <a:spcAft>
                          <a:spcPts val="0"/>
                        </a:spcAft>
                      </a:pPr>
                      <a:r>
                        <a:rPr lang="fa-IR" sz="1400">
                          <a:solidFill>
                            <a:schemeClr val="tx1"/>
                          </a:solidFill>
                          <a:effectLst/>
                          <a:cs typeface="B Titr" panose="00000700000000000000" pitchFamily="2" charset="-78"/>
                        </a:rPr>
                        <a:t> </a:t>
                      </a:r>
                      <a:endParaRPr lang="en-US" sz="1100">
                        <a:solidFill>
                          <a:schemeClr val="tx1"/>
                        </a:solidFill>
                        <a:effectLst/>
                        <a:latin typeface="Calibri"/>
                        <a:ea typeface="Calibri"/>
                        <a:cs typeface="B Titr" panose="00000700000000000000" pitchFamily="2" charset="-78"/>
                      </a:endParaRPr>
                    </a:p>
                  </a:txBody>
                  <a:tcPr marL="68580" marR="68580" marT="0" marB="0" anchor="ctr"/>
                </a:tc>
                <a:tc>
                  <a:txBody>
                    <a:bodyPr/>
                    <a:lstStyle/>
                    <a:p>
                      <a:pPr algn="ctr" rtl="1">
                        <a:lnSpc>
                          <a:spcPct val="150000"/>
                        </a:lnSpc>
                        <a:spcAft>
                          <a:spcPts val="0"/>
                        </a:spcAft>
                      </a:pPr>
                      <a:r>
                        <a:rPr lang="fa-IR" sz="1400" dirty="0">
                          <a:solidFill>
                            <a:schemeClr val="tx1"/>
                          </a:solidFill>
                          <a:effectLst/>
                          <a:cs typeface="B Titr" panose="00000700000000000000" pitchFamily="2" charset="-78"/>
                        </a:rPr>
                        <a:t> </a:t>
                      </a:r>
                      <a:endParaRPr lang="en-US" sz="1100" dirty="0">
                        <a:solidFill>
                          <a:schemeClr val="tx1"/>
                        </a:solidFill>
                        <a:effectLst/>
                        <a:latin typeface="Calibri"/>
                        <a:ea typeface="Calibri"/>
                        <a:cs typeface="B Titr" panose="00000700000000000000" pitchFamily="2" charset="-78"/>
                      </a:endParaRPr>
                    </a:p>
                  </a:txBody>
                  <a:tcPr marL="68580" marR="68580" marT="0" marB="0" anchor="ctr"/>
                </a:tc>
                <a:tc>
                  <a:txBody>
                    <a:bodyPr/>
                    <a:lstStyle/>
                    <a:p>
                      <a:pPr algn="ctr" rtl="1">
                        <a:lnSpc>
                          <a:spcPct val="150000"/>
                        </a:lnSpc>
                        <a:spcAft>
                          <a:spcPts val="0"/>
                        </a:spcAft>
                      </a:pPr>
                      <a:r>
                        <a:rPr lang="fa-IR" sz="1400" dirty="0">
                          <a:solidFill>
                            <a:schemeClr val="tx1"/>
                          </a:solidFill>
                          <a:effectLst/>
                          <a:cs typeface="B Titr" panose="00000700000000000000" pitchFamily="2" charset="-78"/>
                        </a:rPr>
                        <a:t> </a:t>
                      </a:r>
                      <a:endParaRPr lang="en-US" sz="1100" dirty="0">
                        <a:solidFill>
                          <a:schemeClr val="tx1"/>
                        </a:solidFill>
                        <a:effectLst/>
                        <a:latin typeface="Calibri"/>
                        <a:ea typeface="Calibri"/>
                        <a:cs typeface="B Titr" panose="00000700000000000000" pitchFamily="2" charset="-78"/>
                      </a:endParaRPr>
                    </a:p>
                  </a:txBody>
                  <a:tcPr marL="68580" marR="68580" marT="0" marB="0"/>
                </a:tc>
                <a:extLst>
                  <a:ext uri="{0D108BD9-81ED-4DB2-BD59-A6C34878D82A}">
                    <a16:rowId xmlns:a16="http://schemas.microsoft.com/office/drawing/2014/main" val="10005"/>
                  </a:ext>
                </a:extLst>
              </a:tr>
            </a:tbl>
          </a:graphicData>
        </a:graphic>
      </p:graphicFrame>
      <p:sp>
        <p:nvSpPr>
          <p:cNvPr id="24" name="Rounded Rectangle 23"/>
          <p:cNvSpPr/>
          <p:nvPr/>
        </p:nvSpPr>
        <p:spPr>
          <a:xfrm>
            <a:off x="3524726" y="764704"/>
            <a:ext cx="2088232" cy="569756"/>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solidFill>
                  <a:srgbClr val="002060"/>
                </a:solidFill>
                <a:cs typeface="B Titr" panose="00000700000000000000" pitchFamily="2" charset="-78"/>
              </a:rPr>
              <a:t>ماتریس اثرات متقابل</a:t>
            </a:r>
            <a:endParaRPr lang="en-US" dirty="0">
              <a:solidFill>
                <a:srgbClr val="002060"/>
              </a:solidFill>
              <a:cs typeface="B Titr" panose="00000700000000000000" pitchFamily="2" charset="-78"/>
            </a:endParaRPr>
          </a:p>
        </p:txBody>
      </p:sp>
      <p:pic>
        <p:nvPicPr>
          <p:cNvPr id="12" name="Picture 11"/>
          <p:cNvPicPr/>
          <p:nvPr/>
        </p:nvPicPr>
        <p:blipFill>
          <a:blip r:embed="rId4"/>
          <a:stretch>
            <a:fillRect/>
          </a:stretch>
        </p:blipFill>
        <p:spPr>
          <a:xfrm>
            <a:off x="7308303" y="5661248"/>
            <a:ext cx="1327479" cy="777542"/>
          </a:xfrm>
          <a:prstGeom prst="rect">
            <a:avLst/>
          </a:prstGeom>
        </p:spPr>
      </p:pic>
    </p:spTree>
    <p:extLst>
      <p:ext uri="{BB962C8B-B14F-4D97-AF65-F5344CB8AC3E}">
        <p14:creationId xmlns:p14="http://schemas.microsoft.com/office/powerpoint/2010/main" val="41246821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2738</TotalTime>
  <Words>874</Words>
  <Application>Microsoft Office PowerPoint</Application>
  <PresentationFormat>On-screen Show (4:3)</PresentationFormat>
  <Paragraphs>179</Paragraphs>
  <Slides>18</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Arial</vt:lpstr>
      <vt:lpstr>B Mitra</vt:lpstr>
      <vt:lpstr>B Nazanin</vt:lpstr>
      <vt:lpstr>B Titr</vt:lpstr>
      <vt:lpstr>Calibri</vt:lpstr>
      <vt:lpstr>IranNastaliq</vt:lpstr>
      <vt:lpstr>Sitka Subheading</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fooladgar</dc:creator>
  <cp:lastModifiedBy>Administrator</cp:lastModifiedBy>
  <cp:revision>58</cp:revision>
  <dcterms:created xsi:type="dcterms:W3CDTF">2015-04-28T13:05:46Z</dcterms:created>
  <dcterms:modified xsi:type="dcterms:W3CDTF">2016-01-25T10:11:37Z</dcterms:modified>
</cp:coreProperties>
</file>